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0"/>
  </p:notesMasterIdLst>
  <p:sldIdLst>
    <p:sldId id="506" r:id="rId2"/>
    <p:sldId id="827" r:id="rId3"/>
    <p:sldId id="834" r:id="rId4"/>
    <p:sldId id="826" r:id="rId5"/>
    <p:sldId id="450" r:id="rId6"/>
    <p:sldId id="259" r:id="rId7"/>
    <p:sldId id="271" r:id="rId8"/>
    <p:sldId id="319" r:id="rId9"/>
    <p:sldId id="837" r:id="rId10"/>
    <p:sldId id="430" r:id="rId11"/>
    <p:sldId id="442" r:id="rId12"/>
    <p:sldId id="426" r:id="rId13"/>
    <p:sldId id="636" r:id="rId14"/>
    <p:sldId id="744" r:id="rId15"/>
    <p:sldId id="839" r:id="rId16"/>
    <p:sldId id="723" r:id="rId17"/>
    <p:sldId id="835" r:id="rId18"/>
    <p:sldId id="842" r:id="rId19"/>
    <p:sldId id="424" r:id="rId20"/>
    <p:sldId id="841" r:id="rId21"/>
    <p:sldId id="843" r:id="rId22"/>
    <p:sldId id="844" r:id="rId23"/>
    <p:sldId id="845" r:id="rId24"/>
    <p:sldId id="836" r:id="rId25"/>
    <p:sldId id="840" r:id="rId26"/>
    <p:sldId id="846" r:id="rId27"/>
    <p:sldId id="847" r:id="rId28"/>
    <p:sldId id="84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5140"/>
  </p:normalViewPr>
  <p:slideViewPr>
    <p:cSldViewPr snapToGrid="0" snapToObjects="1">
      <p:cViewPr varScale="1">
        <p:scale>
          <a:sx n="91" d="100"/>
          <a:sy n="91" d="100"/>
        </p:scale>
        <p:origin x="13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2638EA-A8C2-264E-B099-98549817B261}" type="datetimeFigureOut">
              <a:rPr lang="en-US" smtClean="0"/>
              <a:t>7/25/20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1930CD-5FC8-974D-BFDA-AF3BF3DDCB0D}" type="slidenum">
              <a:rPr lang="en-US" smtClean="0"/>
              <a:t>‹#›</a:t>
            </a:fld>
            <a:endParaRPr lang="en-US"/>
          </a:p>
        </p:txBody>
      </p:sp>
    </p:spTree>
    <p:extLst>
      <p:ext uri="{BB962C8B-B14F-4D97-AF65-F5344CB8AC3E}">
        <p14:creationId xmlns:p14="http://schemas.microsoft.com/office/powerpoint/2010/main" val="3270029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ature.com/articles/s41551-018-0304-0#ref-CR7"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nature.com/articles/s41551-018-0304-0#MOESM1"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www.nature.com/articles/s41551-018-0304-0#MOESM4" TargetMode="External"/><Relationship Id="rId4" Type="http://schemas.openxmlformats.org/officeDocument/2006/relationships/hyperlink" Target="https://www.nature.com/articles/s41551-018-0304-0#Fig3"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NEED</a:t>
            </a:r>
            <a:r>
              <a:rPr lang="en-US" baseline="0" dirty="0"/>
              <a:t> INFO ABOUT ROC, CONFUSION MATRIX, ETC HERE</a:t>
            </a: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497007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once we’ve developed a model that effectively stratifies every child’s neurodevelopmental risk</a:t>
            </a:r>
          </a:p>
          <a:p>
            <a:r>
              <a:rPr lang="en-US" dirty="0"/>
              <a:t>We hope to implement it in the EHR and actually use it to trigger referral</a:t>
            </a:r>
          </a:p>
          <a:p>
            <a:r>
              <a:rPr lang="en-US" dirty="0"/>
              <a:t>But if that’s the goal, we need to think carefully about the impact it’ll have on the health system. We could run down the list of machine learning performance metrics</a:t>
            </a:r>
          </a:p>
          <a:p>
            <a:r>
              <a:rPr lang="en-US" dirty="0"/>
              <a:t>But those aren’t the measures we really care about. What we’d like to know is:</a:t>
            </a:r>
          </a:p>
          <a:p>
            <a:pPr marL="171450" indent="-171450">
              <a:buFontTx/>
              <a:buChar char="-"/>
            </a:pPr>
            <a:r>
              <a:rPr lang="en-US" dirty="0"/>
              <a:t>How much earlier, on average, can we diagnose these conditions?</a:t>
            </a:r>
          </a:p>
          <a:p>
            <a:pPr marL="171450" indent="-171450">
              <a:buFontTx/>
              <a:buChar char="-"/>
            </a:pPr>
            <a:r>
              <a:rPr lang="en-US" dirty="0"/>
              <a:t>How many children are incorrectly referred as a result?</a:t>
            </a:r>
          </a:p>
          <a:p>
            <a:pPr marL="0" indent="0">
              <a:buFontTx/>
              <a:buNone/>
            </a:pPr>
            <a:endParaRPr lang="en-US" dirty="0"/>
          </a:p>
          <a:p>
            <a:pPr marL="0" indent="0">
              <a:buFontTx/>
              <a:buNone/>
            </a:pPr>
            <a:r>
              <a:rPr lang="en-US" dirty="0"/>
              <a:t>Importantly, we need to make sure our model is not being used to rule out diagnoses, which could have the unintended effect of delaying intervention for children who need it</a:t>
            </a:r>
          </a:p>
          <a:p>
            <a:pPr marL="0" indent="0">
              <a:buFontTx/>
              <a:buNone/>
            </a:pPr>
            <a:endParaRPr lang="en-US" dirty="0"/>
          </a:p>
          <a:p>
            <a:pPr marL="0" indent="0">
              <a:buFontTx/>
              <a:buNone/>
            </a:pPr>
            <a:r>
              <a:rPr lang="en-US" dirty="0"/>
              <a:t>It’s been an incredible year, and we’re excited to continue this work with your support</a:t>
            </a:r>
          </a:p>
          <a:p>
            <a:pPr marL="0" indent="0">
              <a:buFontTx/>
              <a:buNone/>
            </a:pPr>
            <a:r>
              <a:rPr lang="en-US" dirty="0"/>
              <a:t>Thank you</a:t>
            </a:r>
          </a:p>
          <a:p>
            <a:pPr marL="0" indent="0">
              <a:buFontTx/>
              <a:buNone/>
            </a:pPr>
            <a:endParaRPr lang="en-US" dirty="0"/>
          </a:p>
          <a:p>
            <a:pPr marL="0" indent="0">
              <a:buFontTx/>
              <a:buNone/>
            </a:pPr>
            <a:r>
              <a:rPr lang="en-US" dirty="0"/>
              <a:t>(4 min)</a:t>
            </a:r>
          </a:p>
        </p:txBody>
      </p:sp>
      <p:sp>
        <p:nvSpPr>
          <p:cNvPr id="4" name="Slide Number Placeholder 3"/>
          <p:cNvSpPr>
            <a:spLocks noGrp="1"/>
          </p:cNvSpPr>
          <p:nvPr>
            <p:ph type="sldNum" sz="quarter" idx="5"/>
          </p:nvPr>
        </p:nvSpPr>
        <p:spPr/>
        <p:txBody>
          <a:bodyPr/>
          <a:lstStyle/>
          <a:p>
            <a:fld id="{7FB667E1-E601-4AAF-B95C-B25720D70A60}" type="slidenum">
              <a:rPr lang="en-US" smtClean="0"/>
              <a:t>25</a:t>
            </a:fld>
            <a:endParaRPr lang="en-US"/>
          </a:p>
        </p:txBody>
      </p:sp>
    </p:spTree>
    <p:extLst>
      <p:ext uri="{BB962C8B-B14F-4D97-AF65-F5344CB8AC3E}">
        <p14:creationId xmlns:p14="http://schemas.microsoft.com/office/powerpoint/2010/main" val="38838478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Deidentification is a big challenge</a:t>
            </a:r>
          </a:p>
          <a:p>
            <a:pPr marL="171450" indent="-171450">
              <a:buFontTx/>
              <a:buChar char="-"/>
            </a:pPr>
            <a:r>
              <a:rPr lang="en-US" dirty="0"/>
              <a:t>Ideally want 100% sensitive removal of PHI, but there’s a huge amount to identify and human rates are pretty low when done at scale</a:t>
            </a:r>
          </a:p>
          <a:p>
            <a:pPr marL="171450" indent="-171450">
              <a:buFontTx/>
              <a:buChar char="-"/>
            </a:pPr>
            <a:r>
              <a:rPr lang="en-US" dirty="0"/>
              <a:t>Expert systems out there – manually curated rule-set – that does this</a:t>
            </a:r>
          </a:p>
          <a:p>
            <a:pPr marL="171450" indent="-171450">
              <a:buFontTx/>
              <a:buChar char="-"/>
            </a:pPr>
            <a:r>
              <a:rPr lang="en-US" dirty="0"/>
              <a:t>The idea – we want to use an RNN approach – very similar to the one David described – to do this</a:t>
            </a:r>
          </a:p>
          <a:p>
            <a:pPr marL="171450" indent="-171450">
              <a:buFontTx/>
              <a:buChar char="-"/>
            </a:pPr>
            <a:r>
              <a:rPr lang="en-US" dirty="0"/>
              <a:t>Use two datasets, including one generated specifically for this task based on discharge summaries coming from MIMIC</a:t>
            </a:r>
          </a:p>
          <a:p>
            <a:pPr marL="171450" indent="-171450">
              <a:buFontTx/>
              <a:buChar char="-"/>
            </a:pPr>
            <a:endParaRPr lang="en-US" dirty="0"/>
          </a:p>
          <a:p>
            <a:pPr marL="171450" indent="-171450">
              <a:buFontTx/>
              <a:buChar char="-"/>
            </a:pPr>
            <a:r>
              <a:rPr lang="en-US" dirty="0"/>
              <a:t>Point out that they say ANN instead of RNN</a:t>
            </a:r>
          </a:p>
        </p:txBody>
      </p:sp>
      <p:sp>
        <p:nvSpPr>
          <p:cNvPr id="4" name="Slide Number Placeholder 3"/>
          <p:cNvSpPr>
            <a:spLocks noGrp="1"/>
          </p:cNvSpPr>
          <p:nvPr>
            <p:ph type="sldNum" sz="quarter" idx="5"/>
          </p:nvPr>
        </p:nvSpPr>
        <p:spPr/>
        <p:txBody>
          <a:bodyPr/>
          <a:lstStyle/>
          <a:p>
            <a:fld id="{DB333E9F-084A-8543-BC6F-0AE70009C29B}" type="slidenum">
              <a:rPr lang="en-US" smtClean="0"/>
              <a:t>3</a:t>
            </a:fld>
            <a:endParaRPr lang="en-US"/>
          </a:p>
        </p:txBody>
      </p:sp>
    </p:spTree>
    <p:extLst>
      <p:ext uri="{BB962C8B-B14F-4D97-AF65-F5344CB8AC3E}">
        <p14:creationId xmlns:p14="http://schemas.microsoft.com/office/powerpoint/2010/main" val="2385052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F1-score</a:t>
            </a:r>
            <a:r>
              <a:rPr lang="en-US" baseline="0" dirty="0"/>
              <a:t> is harmonic mean of the two</a:t>
            </a:r>
            <a:endParaRPr lang="en-US" dirty="0"/>
          </a:p>
        </p:txBody>
      </p:sp>
      <p:sp>
        <p:nvSpPr>
          <p:cNvPr id="4" name="Slide Number Placeholder 3"/>
          <p:cNvSpPr>
            <a:spLocks noGrp="1"/>
          </p:cNvSpPr>
          <p:nvPr>
            <p:ph type="sldNum" sz="quarter" idx="10"/>
          </p:nvPr>
        </p:nvSpPr>
        <p:spPr/>
        <p:txBody>
          <a:bodyPr/>
          <a:lstStyle/>
          <a:p>
            <a:fld id="{738EA247-0547-4418-98F2-216488368539}" type="slidenum">
              <a:rPr lang="en-US" smtClean="0"/>
              <a:t>6</a:t>
            </a:fld>
            <a:endParaRPr lang="en-US"/>
          </a:p>
        </p:txBody>
      </p:sp>
    </p:spTree>
    <p:extLst>
      <p:ext uri="{BB962C8B-B14F-4D97-AF65-F5344CB8AC3E}">
        <p14:creationId xmlns:p14="http://schemas.microsoft.com/office/powerpoint/2010/main" val="3504981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Nottingham incorporates expert system, dataset-specific elements</a:t>
            </a:r>
          </a:p>
        </p:txBody>
      </p:sp>
      <p:sp>
        <p:nvSpPr>
          <p:cNvPr id="4" name="Slide Number Placeholder 3"/>
          <p:cNvSpPr>
            <a:spLocks noGrp="1"/>
          </p:cNvSpPr>
          <p:nvPr>
            <p:ph type="sldNum" sz="quarter" idx="10"/>
          </p:nvPr>
        </p:nvSpPr>
        <p:spPr/>
        <p:txBody>
          <a:bodyPr/>
          <a:lstStyle/>
          <a:p>
            <a:fld id="{738EA247-0547-4418-98F2-216488368539}" type="slidenum">
              <a:rPr lang="en-US" smtClean="0"/>
              <a:t>7</a:t>
            </a:fld>
            <a:endParaRPr lang="en-US"/>
          </a:p>
        </p:txBody>
      </p:sp>
    </p:spTree>
    <p:extLst>
      <p:ext uri="{BB962C8B-B14F-4D97-AF65-F5344CB8AC3E}">
        <p14:creationId xmlns:p14="http://schemas.microsoft.com/office/powerpoint/2010/main" val="3699786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thru sensitivity and specificity . Add that this is an advertisement for Matt. Add 2x2 table…maybe show moving a threshold. Add equation. Say that with sensitivity, “the higher the better”, and with 1- Specificity, also higher is better, but here is 1- specificity, so lower is better. Start with a different graph to explain. Animate so that after I state, superimpose human performance, add human points. Keep the message simple. The CNN is doing better than 80% of the physicians. Animate the inset</a:t>
            </a:r>
          </a:p>
        </p:txBody>
      </p:sp>
      <p:sp>
        <p:nvSpPr>
          <p:cNvPr id="4" name="Slide Number Placeholder 3"/>
          <p:cNvSpPr>
            <a:spLocks noGrp="1"/>
          </p:cNvSpPr>
          <p:nvPr>
            <p:ph type="sldNum" sz="quarter" idx="10"/>
          </p:nvPr>
        </p:nvSpPr>
        <p:spPr/>
        <p:txBody>
          <a:bodyPr/>
          <a:lstStyle/>
          <a:p>
            <a:fld id="{1223B2E0-F841-4DF0-86E7-486D3B83D04F}" type="slidenum">
              <a:rPr lang="en-US" smtClean="0"/>
              <a:t>8</a:t>
            </a:fld>
            <a:endParaRPr lang="en-US"/>
          </a:p>
        </p:txBody>
      </p:sp>
    </p:spTree>
    <p:extLst>
      <p:ext uri="{BB962C8B-B14F-4D97-AF65-F5344CB8AC3E}">
        <p14:creationId xmlns:p14="http://schemas.microsoft.com/office/powerpoint/2010/main" val="2374315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Lora"/>
              </a:rPr>
              <a:t>BASED ON A COMBINATION OF INITIAL AND REAL-TIME / TIME-VARYING FEATURES AVAILABLE THROUGH THE ANESTHESIA INFORMATION MANAGEMENT SYSTEM (AIMS)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Lor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222222"/>
                </a:solidFill>
                <a:effectLst/>
                <a:latin typeface="Lora"/>
              </a:rPr>
              <a:t>Hypoxaemia</a:t>
            </a:r>
            <a:r>
              <a:rPr lang="en-US" b="0" i="0" u="none" strike="noStrike" dirty="0">
                <a:solidFill>
                  <a:srgbClr val="222222"/>
                </a:solidFill>
                <a:effectLst/>
                <a:latin typeface="Lora"/>
              </a:rPr>
              <a:t>: decrease in SpO</a:t>
            </a:r>
            <a:r>
              <a:rPr lang="en-US" b="0" i="0" u="none" strike="noStrike" baseline="-25000" dirty="0">
                <a:solidFill>
                  <a:srgbClr val="222222"/>
                </a:solidFill>
                <a:effectLst/>
                <a:latin typeface="Lora"/>
              </a:rPr>
              <a:t>2</a:t>
            </a:r>
            <a:r>
              <a:rPr lang="en-US" b="0" i="0" u="none" strike="noStrike" dirty="0">
                <a:solidFill>
                  <a:srgbClr val="222222"/>
                </a:solidFill>
                <a:effectLst/>
                <a:latin typeface="Lora"/>
              </a:rPr>
              <a:t>, that is, arterial blood oxygen saturation as measured by pulse oximetry, to a threshold value of 92% or lower</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Lora"/>
              </a:rPr>
              <a:t>Real-time blood oxygen monitoring through pulse oximetry only allows </a:t>
            </a:r>
            <a:r>
              <a:rPr lang="en-US" b="0" i="0" u="none" strike="noStrike" dirty="0" err="1">
                <a:solidFill>
                  <a:srgbClr val="222222"/>
                </a:solidFill>
                <a:effectLst/>
                <a:latin typeface="Lora"/>
              </a:rPr>
              <a:t>anaesthesiologists</a:t>
            </a:r>
            <a:r>
              <a:rPr lang="en-US" b="0" i="0" u="none" strike="noStrike" dirty="0">
                <a:solidFill>
                  <a:srgbClr val="222222"/>
                </a:solidFill>
                <a:effectLst/>
                <a:latin typeface="Lora"/>
              </a:rPr>
              <a:t> to take reactive actions to minimize the duration of hypoxemic episodes after their occurrence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222222"/>
                </a:solidFill>
                <a:effectLst/>
                <a:latin typeface="Lora"/>
              </a:rPr>
              <a:t>Hypoxaemia</a:t>
            </a:r>
            <a:r>
              <a:rPr lang="en-US" b="0" i="0" u="none" strike="noStrike" dirty="0">
                <a:solidFill>
                  <a:srgbClr val="222222"/>
                </a:solidFill>
                <a:effectLst/>
                <a:latin typeface="Lora"/>
              </a:rPr>
              <a:t> is associated with cardiac arrest, cardiac arrhythmias, post-operative infections and wound healing impairments, decreased cognitive function and delirium, and cerebral </a:t>
            </a:r>
            <a:r>
              <a:rPr lang="en-US" b="0" i="0" u="none" strike="noStrike" dirty="0" err="1">
                <a:solidFill>
                  <a:srgbClr val="222222"/>
                </a:solidFill>
                <a:effectLst/>
                <a:latin typeface="Lora"/>
              </a:rPr>
              <a:t>ischaemia</a:t>
            </a:r>
            <a:r>
              <a:rPr lang="en-US" b="0" i="0" u="none" strike="noStrike" dirty="0">
                <a:solidFill>
                  <a:srgbClr val="222222"/>
                </a:solidFill>
                <a:effectLst/>
                <a:latin typeface="Lora"/>
              </a:rPr>
              <a:t> through a number of metabolic pathways</a:t>
            </a:r>
            <a:r>
              <a:rPr lang="en-US" b="0" i="0" u="none" strike="noStrike" baseline="30000" dirty="0">
                <a:solidFill>
                  <a:srgbClr val="006699"/>
                </a:solidFill>
                <a:effectLst/>
                <a:latin typeface="Lora"/>
                <a:hlinkClick r:id="rId3" tooltip="Strachan, L. &amp; Noble, D. W. Hypoxia and surgical patients--prevention and treatment of an unnecessary cause of morbidity and mortality. J. R. Coll. Surg. Edinb. 46, 297–302 (2001)."/>
              </a:rPr>
              <a:t>7</a:t>
            </a:r>
            <a:r>
              <a:rPr lang="en-US" b="0" i="0" u="none" strike="noStrike" dirty="0">
                <a:solidFill>
                  <a:srgbClr val="222222"/>
                </a:solidFill>
                <a:effectLst/>
                <a:latin typeface="Lora"/>
              </a:rPr>
              <a:t>. Despite the advent and use of pulse oximetry to continuously monitor blood oxygen saturation (SpO</a:t>
            </a:r>
            <a:r>
              <a:rPr lang="en-US" b="0" i="0" u="none" strike="noStrike" baseline="-25000" dirty="0">
                <a:solidFill>
                  <a:srgbClr val="222222"/>
                </a:solidFill>
                <a:effectLst/>
                <a:latin typeface="Lora"/>
              </a:rPr>
              <a:t>2</a:t>
            </a:r>
            <a:r>
              <a:rPr lang="en-US" b="0" i="0" u="none" strike="noStrike" dirty="0">
                <a:solidFill>
                  <a:srgbClr val="222222"/>
                </a:solidFill>
                <a:effectLst/>
                <a:latin typeface="Lora"/>
              </a:rPr>
              <a:t>) during general and regional </a:t>
            </a:r>
            <a:r>
              <a:rPr lang="en-US" b="0" i="0" u="none" strike="noStrike" dirty="0" err="1">
                <a:solidFill>
                  <a:srgbClr val="222222"/>
                </a:solidFill>
                <a:effectLst/>
                <a:latin typeface="Lora"/>
              </a:rPr>
              <a:t>anaesthesia</a:t>
            </a:r>
            <a:r>
              <a:rPr lang="en-US" b="0" i="0" u="none" strike="noStrike" dirty="0">
                <a:solidFill>
                  <a:srgbClr val="222222"/>
                </a:solidFill>
                <a:effectLst/>
                <a:latin typeface="Lora"/>
              </a:rPr>
              <a:t>, </a:t>
            </a:r>
            <a:r>
              <a:rPr lang="en-US" b="0" i="0" u="none" strike="noStrike" dirty="0" err="1">
                <a:solidFill>
                  <a:srgbClr val="222222"/>
                </a:solidFill>
                <a:effectLst/>
                <a:latin typeface="Lora"/>
              </a:rPr>
              <a:t>hypoxaemia</a:t>
            </a:r>
            <a:r>
              <a:rPr lang="en-US" b="0" i="0" u="none" strike="noStrike" dirty="0">
                <a:solidFill>
                  <a:srgbClr val="222222"/>
                </a:solidFill>
                <a:effectLst/>
                <a:latin typeface="Lora"/>
              </a:rPr>
              <a:t> can neither be reliably predicted nor prevented at future time points</a:t>
            </a:r>
            <a:endParaRPr lang="en-US" dirty="0"/>
          </a:p>
        </p:txBody>
      </p:sp>
      <p:sp>
        <p:nvSpPr>
          <p:cNvPr id="4" name="Slide Number Placeholder 3"/>
          <p:cNvSpPr>
            <a:spLocks noGrp="1"/>
          </p:cNvSpPr>
          <p:nvPr>
            <p:ph type="sldNum" sz="quarter" idx="5"/>
          </p:nvPr>
        </p:nvSpPr>
        <p:spPr/>
        <p:txBody>
          <a:bodyPr/>
          <a:lstStyle/>
          <a:p>
            <a:fld id="{4E1930CD-5FC8-974D-BFDA-AF3BF3DDCB0D}" type="slidenum">
              <a:rPr lang="en-US" smtClean="0"/>
              <a:t>10</a:t>
            </a:fld>
            <a:endParaRPr lang="en-US"/>
          </a:p>
        </p:txBody>
      </p:sp>
    </p:spTree>
    <p:extLst>
      <p:ext uri="{BB962C8B-B14F-4D97-AF65-F5344CB8AC3E}">
        <p14:creationId xmlns:p14="http://schemas.microsoft.com/office/powerpoint/2010/main" val="4169128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222222"/>
                </a:solidFill>
                <a:effectLst/>
                <a:latin typeface="Lora"/>
              </a:rPr>
              <a:t>anaesthesiologists</a:t>
            </a:r>
            <a:r>
              <a:rPr lang="en-US" b="0" i="0" u="none" strike="noStrike" dirty="0">
                <a:solidFill>
                  <a:srgbClr val="222222"/>
                </a:solidFill>
                <a:effectLst/>
                <a:latin typeface="Lora"/>
              </a:rPr>
              <a:t> were asked to provide a relative risk of </a:t>
            </a:r>
            <a:r>
              <a:rPr lang="en-US" b="0" i="0" u="none" strike="noStrike" dirty="0" err="1">
                <a:solidFill>
                  <a:srgbClr val="222222"/>
                </a:solidFill>
                <a:effectLst/>
                <a:latin typeface="Lora"/>
              </a:rPr>
              <a:t>hypoxaemia</a:t>
            </a:r>
            <a:r>
              <a:rPr lang="en-US" b="0" i="0" u="none" strike="noStrike" dirty="0">
                <a:solidFill>
                  <a:srgbClr val="222222"/>
                </a:solidFill>
                <a:effectLst/>
                <a:latin typeface="Lora"/>
              </a:rPr>
              <a:t> compared to a normal acceptable risk, for example, 0.01 for one-hundredth of the normal risk or 3.4 for 3.4 times the normal risk. These relative risks were then used to calculate standard receiver operating characteristic (ROC) curves averaged over five </a:t>
            </a:r>
            <a:r>
              <a:rPr lang="en-US" b="0" i="0" u="none" strike="noStrike" dirty="0" err="1">
                <a:solidFill>
                  <a:srgbClr val="222222"/>
                </a:solidFill>
                <a:effectLst/>
                <a:latin typeface="Lora"/>
              </a:rPr>
              <a:t>anaesthesiologists</a:t>
            </a:r>
            <a:endParaRPr lang="en-US" dirty="0"/>
          </a:p>
          <a:p>
            <a:endParaRPr lang="en-US" dirty="0"/>
          </a:p>
          <a:p>
            <a:r>
              <a:rPr lang="en-US" dirty="0"/>
              <a:t>Light colored lines are individuals; dark lines are average</a:t>
            </a:r>
          </a:p>
          <a:p>
            <a:endParaRPr lang="en-US" dirty="0"/>
          </a:p>
          <a:p>
            <a:r>
              <a:rPr lang="en-US" dirty="0"/>
              <a:t>As usual, highlight false alarm / missing tradeoff, which can be calibrated</a:t>
            </a:r>
          </a:p>
          <a:p>
            <a:endParaRPr lang="en-US" dirty="0"/>
          </a:p>
          <a:p>
            <a:r>
              <a:rPr lang="en-US" sz="1200" b="0" i="1" u="none" strike="noStrike" dirty="0">
                <a:solidFill>
                  <a:srgbClr val="222222"/>
                </a:solidFill>
                <a:effectLst/>
                <a:latin typeface="Lora"/>
              </a:rPr>
              <a:t>P</a:t>
            </a:r>
            <a:r>
              <a:rPr lang="en-US" sz="1200" b="0" i="0" u="none" strike="noStrike" dirty="0">
                <a:solidFill>
                  <a:srgbClr val="222222"/>
                </a:solidFill>
                <a:effectLst/>
                <a:latin typeface="Lora"/>
              </a:rPr>
              <a:t> values were computed using bootstrap resampling over the tested time points while measuring the difference in area between the curves</a:t>
            </a:r>
          </a:p>
          <a:p>
            <a:endParaRPr lang="en-US" sz="1200" b="0" i="0" u="none" strike="noStrike" dirty="0">
              <a:solidFill>
                <a:srgbClr val="222222"/>
              </a:solidFill>
              <a:effectLst/>
              <a:latin typeface="Lora"/>
            </a:endParaRPr>
          </a:p>
          <a:p>
            <a:r>
              <a:rPr lang="en-US" sz="1200" b="0" i="0" u="none" strike="noStrike" kern="1200" dirty="0">
                <a:solidFill>
                  <a:schemeClr val="tx1"/>
                </a:solidFill>
                <a:effectLst/>
                <a:latin typeface="+mn-lt"/>
                <a:ea typeface="+mn-ea"/>
                <a:cs typeface="+mn-cs"/>
              </a:rPr>
              <a:t>To avoid the scenario in which an </a:t>
            </a:r>
            <a:r>
              <a:rPr lang="en-US" sz="1200" b="0" i="0" u="none" strike="noStrike" kern="1200" dirty="0" err="1">
                <a:solidFill>
                  <a:schemeClr val="tx1"/>
                </a:solidFill>
                <a:effectLst/>
                <a:latin typeface="+mn-lt"/>
                <a:ea typeface="+mn-ea"/>
                <a:cs typeface="+mn-cs"/>
              </a:rPr>
              <a:t>anaesthesiologist</a:t>
            </a:r>
            <a:r>
              <a:rPr lang="en-US" sz="1200" b="0" i="0" u="none" strike="noStrike" kern="1200" dirty="0">
                <a:solidFill>
                  <a:schemeClr val="tx1"/>
                </a:solidFill>
                <a:effectLst/>
                <a:latin typeface="+mn-lt"/>
                <a:ea typeface="+mn-ea"/>
                <a:cs typeface="+mn-cs"/>
              </a:rPr>
              <a:t> is tested twice on the same prediction task—one with and the other without Prescience, we created replicate test sets by dividing the prediction tasks into two groups of similar size: tasks for initial prediction (100 and 98 tasks) and tasks for real-time prediction (260 and 263 tasks). Each of the five recruited </a:t>
            </a:r>
            <a:r>
              <a:rPr lang="en-US" sz="1200" b="0" i="0" u="none" strike="noStrike" kern="1200" dirty="0" err="1">
                <a:solidFill>
                  <a:schemeClr val="tx1"/>
                </a:solidFill>
                <a:effectLst/>
                <a:latin typeface="+mn-lt"/>
                <a:ea typeface="+mn-ea"/>
                <a:cs typeface="+mn-cs"/>
              </a:rPr>
              <a:t>anaesthesiologists</a:t>
            </a:r>
            <a:r>
              <a:rPr lang="en-US" sz="1200" b="0" i="0" u="none" strike="noStrike" kern="1200" dirty="0">
                <a:solidFill>
                  <a:schemeClr val="tx1"/>
                </a:solidFill>
                <a:effectLst/>
                <a:latin typeface="+mn-lt"/>
                <a:ea typeface="+mn-ea"/>
                <a:cs typeface="+mn-cs"/>
              </a:rPr>
              <a:t> was assigned to receive Prescience’s assistance in one of these two replicate test sets (see Methods)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a:t>
            </a:r>
            <a:r>
              <a:rPr lang="en-US" sz="1200" b="0" i="0" u="none" strike="noStrike" kern="1200" dirty="0" err="1">
                <a:solidFill>
                  <a:schemeClr val="tx1"/>
                </a:solidFill>
                <a:effectLst/>
                <a:latin typeface="+mn-lt"/>
                <a:ea typeface="+mn-ea"/>
                <a:cs typeface="+mn-cs"/>
              </a:rPr>
              <a:t>anaesthesiologist</a:t>
            </a:r>
            <a:r>
              <a:rPr lang="en-US" sz="1200" b="0" i="0" u="none" strike="noStrike" kern="1200" dirty="0">
                <a:solidFill>
                  <a:schemeClr val="tx1"/>
                </a:solidFill>
                <a:effectLst/>
                <a:latin typeface="+mn-lt"/>
                <a:ea typeface="+mn-ea"/>
                <a:cs typeface="+mn-cs"/>
              </a:rPr>
              <a:t> test time points for </a:t>
            </a:r>
            <a:r>
              <a:rPr lang="en-US" sz="1200" b="0" i="0" u="none" strike="noStrike" kern="1200" dirty="0" err="1">
                <a:solidFill>
                  <a:schemeClr val="tx1"/>
                </a:solidFill>
                <a:effectLst/>
                <a:latin typeface="+mn-lt"/>
                <a:ea typeface="+mn-ea"/>
                <a:cs typeface="+mn-cs"/>
              </a:rPr>
              <a:t>hypoxaemia</a:t>
            </a:r>
            <a:r>
              <a:rPr lang="en-US" sz="1200" b="0" i="0" u="none" strike="noStrike" kern="1200" dirty="0">
                <a:solidFill>
                  <a:schemeClr val="tx1"/>
                </a:solidFill>
                <a:effectLst/>
                <a:latin typeface="+mn-lt"/>
                <a:ea typeface="+mn-ea"/>
                <a:cs typeface="+mn-cs"/>
              </a:rPr>
              <a:t> were chosen to be drops in SpO</a:t>
            </a:r>
            <a:r>
              <a:rPr lang="en-US" sz="1200" b="0" i="0" u="none" strike="noStrike" kern="1200" baseline="-25000" dirty="0">
                <a:solidFill>
                  <a:schemeClr val="tx1"/>
                </a:solidFill>
                <a:effectLst/>
                <a:latin typeface="+mn-lt"/>
                <a:ea typeface="+mn-ea"/>
                <a:cs typeface="+mn-cs"/>
              </a:rPr>
              <a:t>2</a:t>
            </a:r>
            <a:r>
              <a:rPr lang="en-US" sz="1200" b="0" i="0" u="none" strike="noStrike" kern="1200" dirty="0">
                <a:solidFill>
                  <a:schemeClr val="tx1"/>
                </a:solidFill>
                <a:effectLst/>
                <a:latin typeface="+mn-lt"/>
                <a:ea typeface="+mn-ea"/>
                <a:cs typeface="+mn-cs"/>
              </a:rPr>
              <a:t> (Supplementary Fig. </a:t>
            </a:r>
            <a:r>
              <a:rPr lang="en-US" sz="1200" b="0" i="0" u="none" strike="noStrike" kern="1200" dirty="0">
                <a:solidFill>
                  <a:schemeClr val="tx1"/>
                </a:solidFill>
                <a:effectLst/>
                <a:latin typeface="+mn-lt"/>
                <a:ea typeface="+mn-ea"/>
                <a:cs typeface="+mn-cs"/>
                <a:hlinkClick r:id="rId3"/>
              </a:rPr>
              <a:t>1</a:t>
            </a:r>
            <a:r>
              <a:rPr lang="en-US" sz="1200" b="0" i="0" u="none" strike="noStrike" kern="1200" dirty="0">
                <a:solidFill>
                  <a:schemeClr val="tx1"/>
                </a:solidFill>
                <a:effectLst/>
                <a:latin typeface="+mn-lt"/>
                <a:ea typeface="+mn-ea"/>
                <a:cs typeface="+mn-cs"/>
              </a:rPr>
              <a:t>) with a preceding period of stable and normal SpO</a:t>
            </a:r>
            <a:r>
              <a:rPr lang="en-US" sz="1200" b="0" i="0" u="none" strike="noStrike" kern="1200" baseline="-25000" dirty="0">
                <a:solidFill>
                  <a:schemeClr val="tx1"/>
                </a:solidFill>
                <a:effectLst/>
                <a:latin typeface="+mn-lt"/>
                <a:ea typeface="+mn-ea"/>
                <a:cs typeface="+mn-cs"/>
              </a:rPr>
              <a:t>2</a:t>
            </a:r>
            <a:r>
              <a:rPr lang="en-US" sz="1200" b="0" i="0" u="none" strike="noStrike" kern="1200" dirty="0">
                <a:solidFill>
                  <a:schemeClr val="tx1"/>
                </a:solidFill>
                <a:effectLst/>
                <a:latin typeface="+mn-lt"/>
                <a:ea typeface="+mn-ea"/>
                <a:cs typeface="+mn-cs"/>
              </a:rPr>
              <a:t>. However, the entire dataset also included easier-to-predict hypoxemic events that follow previous SpO</a:t>
            </a:r>
            <a:r>
              <a:rPr lang="en-US" sz="1200" b="0" i="0" u="none" strike="noStrike" kern="1200" baseline="-25000" dirty="0">
                <a:solidFill>
                  <a:schemeClr val="tx1"/>
                </a:solidFill>
                <a:effectLst/>
                <a:latin typeface="+mn-lt"/>
                <a:ea typeface="+mn-ea"/>
                <a:cs typeface="+mn-cs"/>
              </a:rPr>
              <a:t>2</a:t>
            </a:r>
            <a:r>
              <a:rPr lang="en-US" sz="1200" b="0" i="0" u="none" strike="noStrike" kern="1200" dirty="0">
                <a:solidFill>
                  <a:schemeClr val="tx1"/>
                </a:solidFill>
                <a:effectLst/>
                <a:latin typeface="+mn-lt"/>
                <a:ea typeface="+mn-ea"/>
                <a:cs typeface="+mn-cs"/>
              </a:rPr>
              <a:t> drops and decreasing SpO</a:t>
            </a:r>
            <a:r>
              <a:rPr lang="en-US" sz="1200" b="0" i="0" u="none" strike="noStrike" kern="1200" baseline="-25000" dirty="0">
                <a:solidFill>
                  <a:schemeClr val="tx1"/>
                </a:solidFill>
                <a:effectLst/>
                <a:latin typeface="+mn-lt"/>
                <a:ea typeface="+mn-ea"/>
                <a:cs typeface="+mn-cs"/>
              </a:rPr>
              <a:t>2</a:t>
            </a:r>
            <a:r>
              <a:rPr lang="en-US" sz="1200" b="0" i="0" u="none" strike="noStrike" kern="1200" dirty="0">
                <a:solidFill>
                  <a:schemeClr val="tx1"/>
                </a:solidFill>
                <a:effectLst/>
                <a:latin typeface="+mn-lt"/>
                <a:ea typeface="+mn-ea"/>
                <a:cs typeface="+mn-cs"/>
              </a:rPr>
              <a:t> trends. For the entire dataset, Prescience achieves a higher real-time prediction area under the ROC curve of 0.90 (as opposed to 0.81 in Fig. </a:t>
            </a:r>
            <a:r>
              <a:rPr lang="en-US" sz="1200" b="0" i="0" u="none" strike="noStrike" kern="1200" dirty="0">
                <a:solidFill>
                  <a:schemeClr val="tx1"/>
                </a:solidFill>
                <a:effectLst/>
                <a:latin typeface="+mn-lt"/>
                <a:ea typeface="+mn-ea"/>
                <a:cs typeface="+mn-cs"/>
                <a:hlinkClick r:id="rId4"/>
              </a:rPr>
              <a:t>3b</a:t>
            </a:r>
            <a:r>
              <a:rPr lang="en-US" sz="1200" b="0" i="0" u="none" strike="noStrike" kern="1200" dirty="0">
                <a:solidFill>
                  <a:schemeClr val="tx1"/>
                </a:solidFill>
                <a:effectLst/>
                <a:latin typeface="+mn-lt"/>
                <a:ea typeface="+mn-ea"/>
                <a:cs typeface="+mn-cs"/>
              </a:rPr>
              <a:t>; see Supplementary Fig. </a:t>
            </a:r>
            <a:r>
              <a:rPr lang="en-US" sz="1200" b="0" i="0" u="none" strike="noStrike" kern="1200" dirty="0">
                <a:solidFill>
                  <a:schemeClr val="tx1"/>
                </a:solidFill>
                <a:effectLst/>
                <a:latin typeface="+mn-lt"/>
                <a:ea typeface="+mn-ea"/>
                <a:cs typeface="+mn-cs"/>
                <a:hlinkClick r:id="rId3"/>
              </a:rPr>
              <a:t>3</a:t>
            </a:r>
            <a:r>
              <a:rPr lang="en-US" sz="1200" b="0" i="0" u="none" strike="noStrike" kern="1200" dirty="0">
                <a:solidFill>
                  <a:schemeClr val="tx1"/>
                </a:solidFill>
                <a:effectLst/>
                <a:latin typeface="+mn-lt"/>
                <a:ea typeface="+mn-ea"/>
                <a:cs typeface="+mn-cs"/>
              </a:rPr>
              <a:t>), and when a larger training dataset was used, the area under the real-time prediction ROC curve rose to 0.92 (Supplementary Fig. </a:t>
            </a:r>
            <a:r>
              <a:rPr lang="en-US" sz="1200" b="0" i="0" u="none" strike="noStrike" kern="1200" dirty="0">
                <a:solidFill>
                  <a:schemeClr val="tx1"/>
                </a:solidFill>
                <a:effectLst/>
                <a:latin typeface="+mn-lt"/>
                <a:ea typeface="+mn-ea"/>
                <a:cs typeface="+mn-cs"/>
                <a:hlinkClick r:id="rId3"/>
              </a:rPr>
              <a:t>9</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we extrapolate the real-time results to the 30 million annual surgeries in the United States under the assumption that doctors anticipate 15% of hypoxemic events while SpO</a:t>
            </a:r>
            <a:r>
              <a:rPr lang="en-US" sz="1200" b="0" i="0" u="none" strike="noStrike" kern="1200" baseline="-25000" dirty="0">
                <a:solidFill>
                  <a:schemeClr val="tx1"/>
                </a:solidFill>
                <a:effectLst/>
                <a:latin typeface="+mn-lt"/>
                <a:ea typeface="+mn-ea"/>
                <a:cs typeface="+mn-cs"/>
              </a:rPr>
              <a:t>2</a:t>
            </a:r>
            <a:r>
              <a:rPr lang="en-US" sz="1200" b="0" i="0" u="none" strike="noStrike" kern="1200" dirty="0">
                <a:solidFill>
                  <a:schemeClr val="tx1"/>
                </a:solidFill>
                <a:effectLst/>
                <a:latin typeface="+mn-lt"/>
                <a:ea typeface="+mn-ea"/>
                <a:cs typeface="+mn-cs"/>
              </a:rPr>
              <a:t> is still ≥95%, then with the assistance of Prescience they may be able to anticipate 30% of these events, or approximately 2.4 million additional episodes of </a:t>
            </a:r>
            <a:r>
              <a:rPr lang="en-US" sz="1200" b="0" i="0" u="none" strike="noStrike" kern="1200" dirty="0" err="1">
                <a:solidFill>
                  <a:schemeClr val="tx1"/>
                </a:solidFill>
                <a:effectLst/>
                <a:latin typeface="+mn-lt"/>
                <a:ea typeface="+mn-ea"/>
                <a:cs typeface="+mn-cs"/>
              </a:rPr>
              <a:t>hypoxaemia</a:t>
            </a:r>
            <a:r>
              <a:rPr lang="en-US" sz="1200" b="0" i="0" u="none" strike="noStrike" kern="1200" dirty="0">
                <a:solidFill>
                  <a:schemeClr val="tx1"/>
                </a:solidFill>
                <a:effectLst/>
                <a:latin typeface="+mn-lt"/>
                <a:ea typeface="+mn-ea"/>
                <a:cs typeface="+mn-cs"/>
              </a:rPr>
              <a:t> annually. Given that 20% of the risk predicted by Prescience is based on drugs and settings under the control of the </a:t>
            </a:r>
            <a:r>
              <a:rPr lang="en-US" sz="1200" b="0" i="0" u="none" strike="noStrike" kern="1200" dirty="0" err="1">
                <a:solidFill>
                  <a:schemeClr val="tx1"/>
                </a:solidFill>
                <a:effectLst/>
                <a:latin typeface="+mn-lt"/>
                <a:ea typeface="+mn-ea"/>
                <a:cs typeface="+mn-cs"/>
              </a:rPr>
              <a:t>anaesthesiologist</a:t>
            </a:r>
            <a:r>
              <a:rPr lang="en-US" sz="1200" b="0" i="0" u="none" strike="noStrike" kern="1200" dirty="0">
                <a:solidFill>
                  <a:schemeClr val="tx1"/>
                </a:solidFill>
                <a:effectLst/>
                <a:latin typeface="+mn-lt"/>
                <a:ea typeface="+mn-ea"/>
                <a:cs typeface="+mn-cs"/>
              </a:rPr>
              <a:t> (Supplementary Table </a:t>
            </a:r>
            <a:r>
              <a:rPr lang="en-US" sz="1200" b="0" i="0" u="none" strike="noStrike" kern="1200" dirty="0">
                <a:solidFill>
                  <a:schemeClr val="tx1"/>
                </a:solidFill>
                <a:effectLst/>
                <a:latin typeface="+mn-lt"/>
                <a:ea typeface="+mn-ea"/>
                <a:cs typeface="+mn-cs"/>
                <a:hlinkClick r:id="rId5"/>
              </a:rPr>
              <a:t>5</a:t>
            </a:r>
            <a:r>
              <a:rPr lang="en-US" sz="1200" b="0" i="0" u="none" strike="noStrike" kern="1200" dirty="0">
                <a:solidFill>
                  <a:schemeClr val="tx1"/>
                </a:solidFill>
                <a:effectLst/>
                <a:latin typeface="+mn-lt"/>
                <a:ea typeface="+mn-ea"/>
                <a:cs typeface="+mn-cs"/>
              </a:rPr>
              <a:t>), a large portion of these predicted events may benefit from early intervention.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a:t>
            </a:r>
            <a:r>
              <a:rPr lang="en-US" sz="1200" b="0" i="0" u="none" strike="noStrike" kern="1200" dirty="0" err="1">
                <a:solidFill>
                  <a:schemeClr val="tx1"/>
                </a:solidFill>
                <a:effectLst/>
                <a:latin typeface="+mn-lt"/>
                <a:ea typeface="+mn-ea"/>
                <a:cs typeface="+mn-cs"/>
              </a:rPr>
              <a:t>anaesthesiologists</a:t>
            </a:r>
            <a:r>
              <a:rPr lang="en-US" sz="1200" b="0" i="0" u="none" strike="noStrike" kern="1200" dirty="0">
                <a:solidFill>
                  <a:schemeClr val="tx1"/>
                </a:solidFill>
                <a:effectLst/>
                <a:latin typeface="+mn-lt"/>
                <a:ea typeface="+mn-ea"/>
                <a:cs typeface="+mn-cs"/>
              </a:rPr>
              <a:t> consulted had experience after residency ranging from 3 to 26 years (median = 7 </a:t>
            </a:r>
            <a:r>
              <a:rPr lang="en-US" sz="1200" b="0" i="0" u="none" strike="noStrike" kern="1200" dirty="0" err="1">
                <a:solidFill>
                  <a:schemeClr val="tx1"/>
                </a:solidFill>
                <a:effectLst/>
                <a:latin typeface="+mn-lt"/>
                <a:ea typeface="+mn-ea"/>
                <a:cs typeface="+mn-cs"/>
              </a:rPr>
              <a:t>yr</a:t>
            </a:r>
            <a:r>
              <a:rPr lang="en-US" sz="1200" b="0" i="0" u="none" strike="noStrike" kern="1200" dirty="0">
                <a:solidFill>
                  <a:schemeClr val="tx1"/>
                </a:solidFill>
                <a:effectLst/>
                <a:latin typeface="+mn-lt"/>
                <a:ea typeface="+mn-ea"/>
                <a:cs typeface="+mn-cs"/>
              </a:rPr>
              <a:t>) and were all actively </a:t>
            </a:r>
            <a:r>
              <a:rPr lang="en-US" sz="1200" b="0" i="0" u="none" strike="noStrike" kern="1200" dirty="0" err="1">
                <a:solidFill>
                  <a:schemeClr val="tx1"/>
                </a:solidFill>
                <a:effectLst/>
                <a:latin typeface="+mn-lt"/>
                <a:ea typeface="+mn-ea"/>
                <a:cs typeface="+mn-cs"/>
              </a:rPr>
              <a:t>practising</a:t>
            </a:r>
            <a:r>
              <a:rPr lang="en-US" sz="1200" b="0" i="0" u="none" strike="noStrike" kern="1200" dirty="0">
                <a:solidFill>
                  <a:schemeClr val="tx1"/>
                </a:solidFill>
                <a:effectLst/>
                <a:latin typeface="+mn-lt"/>
                <a:ea typeface="+mn-ea"/>
                <a:cs typeface="+mn-cs"/>
              </a:rPr>
              <a:t> at University of Washington Medical Center, VA Puget Sound Health System or Seattle Children’s hospital</a:t>
            </a:r>
            <a:endParaRPr lang="en-US" dirty="0"/>
          </a:p>
          <a:p>
            <a:endParaRPr lang="en-US" dirty="0"/>
          </a:p>
        </p:txBody>
      </p:sp>
      <p:sp>
        <p:nvSpPr>
          <p:cNvPr id="4" name="Slide Number Placeholder 3"/>
          <p:cNvSpPr>
            <a:spLocks noGrp="1"/>
          </p:cNvSpPr>
          <p:nvPr>
            <p:ph type="sldNum" sz="quarter" idx="5"/>
          </p:nvPr>
        </p:nvSpPr>
        <p:spPr/>
        <p:txBody>
          <a:bodyPr/>
          <a:lstStyle/>
          <a:p>
            <a:fld id="{4E1930CD-5FC8-974D-BFDA-AF3BF3DDCB0D}" type="slidenum">
              <a:rPr lang="en-US" smtClean="0"/>
              <a:t>12</a:t>
            </a:fld>
            <a:endParaRPr lang="en-US"/>
          </a:p>
        </p:txBody>
      </p:sp>
    </p:spTree>
    <p:extLst>
      <p:ext uri="{BB962C8B-B14F-4D97-AF65-F5344CB8AC3E}">
        <p14:creationId xmlns:p14="http://schemas.microsoft.com/office/powerpoint/2010/main" val="1828529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incorporate temporal information (e.g., time of diagnosis code)</a:t>
            </a:r>
          </a:p>
          <a:p>
            <a:r>
              <a:rPr lang="en-US" dirty="0"/>
              <a:t>2 - </a:t>
            </a:r>
          </a:p>
        </p:txBody>
      </p:sp>
      <p:sp>
        <p:nvSpPr>
          <p:cNvPr id="4" name="Slide Number Placeholder 3"/>
          <p:cNvSpPr>
            <a:spLocks noGrp="1"/>
          </p:cNvSpPr>
          <p:nvPr>
            <p:ph type="sldNum" sz="quarter" idx="5"/>
          </p:nvPr>
        </p:nvSpPr>
        <p:spPr/>
        <p:txBody>
          <a:bodyPr/>
          <a:lstStyle/>
          <a:p>
            <a:fld id="{1223B2E0-F841-4DF0-86E7-486D3B83D04F}" type="slidenum">
              <a:rPr lang="en-US" smtClean="0"/>
              <a:t>14</a:t>
            </a:fld>
            <a:endParaRPr lang="en-US"/>
          </a:p>
        </p:txBody>
      </p:sp>
    </p:spTree>
    <p:extLst>
      <p:ext uri="{BB962C8B-B14F-4D97-AF65-F5344CB8AC3E}">
        <p14:creationId xmlns:p14="http://schemas.microsoft.com/office/powerpoint/2010/main" val="22124902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Lora"/>
              </a:rPr>
              <a:t>A wide variety of data sources were used to build a predictive model of </a:t>
            </a:r>
            <a:r>
              <a:rPr lang="en-US" b="0" i="0" u="none" strike="noStrike" dirty="0" err="1">
                <a:solidFill>
                  <a:srgbClr val="222222"/>
                </a:solidFill>
                <a:effectLst/>
                <a:latin typeface="Lora"/>
              </a:rPr>
              <a:t>hypoxaemia</a:t>
            </a:r>
            <a:r>
              <a:rPr lang="en-US" b="0" i="0" u="none" strike="noStrike" dirty="0">
                <a:solidFill>
                  <a:srgbClr val="222222"/>
                </a:solidFill>
                <a:effectLst/>
                <a:latin typeface="Lora"/>
              </a:rPr>
              <a:t> events. An explanation (overlaid) is then built for each prediction. Pink features have values that increased risk, whereas green features decreased </a:t>
            </a:r>
            <a:r>
              <a:rPr lang="en-US" b="0" i="0" u="none" strike="noStrike" dirty="0" err="1">
                <a:solidFill>
                  <a:srgbClr val="222222"/>
                </a:solidFill>
                <a:effectLst/>
                <a:latin typeface="Lora"/>
              </a:rPr>
              <a:t>hypoxaemia</a:t>
            </a:r>
            <a:r>
              <a:rPr lang="en-US" b="0" i="0" u="none" strike="noStrike" dirty="0">
                <a:solidFill>
                  <a:srgbClr val="222222"/>
                </a:solidFill>
                <a:effectLst/>
                <a:latin typeface="Lora"/>
              </a:rPr>
              <a:t> risk. The combination of the impacts of all features is the predicted Prescience risk; in this case, the odds are 2.4 × higher than normal. Each feature impact value represents the change in risk when the value of that feature is known versus unknown. Qualitative terms such as ‘low’ or ‘high’ are based on the distribution of a feature value in our dataset.</a:t>
            </a:r>
            <a:endParaRPr lang="en-US" dirty="0"/>
          </a:p>
          <a:p>
            <a:endParaRPr lang="en-US" dirty="0"/>
          </a:p>
        </p:txBody>
      </p:sp>
      <p:sp>
        <p:nvSpPr>
          <p:cNvPr id="4" name="Slide Number Placeholder 3"/>
          <p:cNvSpPr>
            <a:spLocks noGrp="1"/>
          </p:cNvSpPr>
          <p:nvPr>
            <p:ph type="sldNum" sz="quarter" idx="5"/>
          </p:nvPr>
        </p:nvSpPr>
        <p:spPr/>
        <p:txBody>
          <a:bodyPr/>
          <a:lstStyle/>
          <a:p>
            <a:fld id="{4E1930CD-5FC8-974D-BFDA-AF3BF3DDCB0D}" type="slidenum">
              <a:rPr lang="en-US" smtClean="0"/>
              <a:t>19</a:t>
            </a:fld>
            <a:endParaRPr lang="en-US"/>
          </a:p>
        </p:txBody>
      </p:sp>
    </p:spTree>
    <p:extLst>
      <p:ext uri="{BB962C8B-B14F-4D97-AF65-F5344CB8AC3E}">
        <p14:creationId xmlns:p14="http://schemas.microsoft.com/office/powerpoint/2010/main" val="427572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7/25/20</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981843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7/25/20</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3175579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7/25/20</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2267356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68C0D-199B-DE45-AAA8-213F837FEB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EE7133-3751-B249-981F-C8775709C925}"/>
              </a:ext>
            </a:extLst>
          </p:cNvPr>
          <p:cNvSpPr>
            <a:spLocks noGrp="1"/>
          </p:cNvSpPr>
          <p:nvPr>
            <p:ph type="dt" sz="half" idx="10"/>
          </p:nvPr>
        </p:nvSpPr>
        <p:spPr>
          <a:xfrm>
            <a:off x="838200" y="6356350"/>
            <a:ext cx="2743200" cy="365125"/>
          </a:xfrm>
          <a:prstGeom prst="rect">
            <a:avLst/>
          </a:prstGeom>
        </p:spPr>
        <p:txBody>
          <a:bodyPr/>
          <a:lstStyle/>
          <a:p>
            <a:fld id="{808B63A7-5629-1442-BE91-34B8503A4A03}" type="datetimeFigureOut">
              <a:rPr lang="en-US" smtClean="0"/>
              <a:t>7/25/20</a:t>
            </a:fld>
            <a:endParaRPr lang="en-US"/>
          </a:p>
        </p:txBody>
      </p:sp>
      <p:sp>
        <p:nvSpPr>
          <p:cNvPr id="4" name="Footer Placeholder 3">
            <a:extLst>
              <a:ext uri="{FF2B5EF4-FFF2-40B4-BE49-F238E27FC236}">
                <a16:creationId xmlns:a16="http://schemas.microsoft.com/office/drawing/2014/main" id="{036AC04C-85AE-1D4C-9ABC-E57A2D522C4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FF596FAE-D495-3746-8FF0-4515EB0C5C26}"/>
              </a:ext>
            </a:extLst>
          </p:cNvPr>
          <p:cNvSpPr>
            <a:spLocks noGrp="1"/>
          </p:cNvSpPr>
          <p:nvPr>
            <p:ph type="sldNum" sz="quarter" idx="12"/>
          </p:nvPr>
        </p:nvSpPr>
        <p:spPr>
          <a:xfrm>
            <a:off x="8610600" y="6356350"/>
            <a:ext cx="2743200" cy="365125"/>
          </a:xfrm>
          <a:prstGeom prst="rect">
            <a:avLst/>
          </a:prstGeom>
        </p:spPr>
        <p:txBody>
          <a:bodyPr/>
          <a:lstStyle/>
          <a:p>
            <a:fld id="{E3FA826C-DFF8-CC43-8F49-E3D7C8FA771F}" type="slidenum">
              <a:rPr lang="en-US" smtClean="0"/>
              <a:t>‹#›</a:t>
            </a:fld>
            <a:endParaRPr lang="en-US"/>
          </a:p>
        </p:txBody>
      </p:sp>
    </p:spTree>
    <p:extLst>
      <p:ext uri="{BB962C8B-B14F-4D97-AF65-F5344CB8AC3E}">
        <p14:creationId xmlns:p14="http://schemas.microsoft.com/office/powerpoint/2010/main" val="1819515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7/25/20</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1884688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7/25/20</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1153233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7/25/20</a:t>
            </a:fld>
            <a:endParaRPr lang="en-US" sz="2400">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1844566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7/25/20</a:t>
            </a:fld>
            <a:endParaRPr lang="en-US" sz="2400">
              <a:solidFill>
                <a:prstClr val="black"/>
              </a:solidFill>
            </a:endParaRPr>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1945331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7/25/20</a:t>
            </a:fld>
            <a:endParaRPr lang="en-US" sz="2400">
              <a:solidFill>
                <a:prstClr val="black"/>
              </a:solidFill>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4093489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7/25/20</a:t>
            </a:fld>
            <a:endParaRPr lang="en-US" sz="2400">
              <a:solidFill>
                <a:prstClr val="black"/>
              </a:solidFill>
            </a:endParaRPr>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3161822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7/25/20</a:t>
            </a:fld>
            <a:endParaRPr lang="en-US" sz="2400">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3585317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7/25/20</a:t>
            </a:fld>
            <a:endParaRPr lang="en-US" sz="2400">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3408122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Duke Title Slide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667489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60" r:id="rId12"/>
  </p:sldLayoutIdLst>
  <p:txStyles>
    <p:titleStyle>
      <a:lvl1pPr algn="ctr" defTabSz="609585" rtl="0" eaLnBrk="1" latinLnBrk="0" hangingPunct="1">
        <a:spcBef>
          <a:spcPct val="0"/>
        </a:spcBef>
        <a:buNone/>
        <a:defRPr sz="5867" kern="1200">
          <a:solidFill>
            <a:srgbClr val="001A57"/>
          </a:solidFill>
          <a:latin typeface="Helvetica"/>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bg1">
              <a:lumMod val="50000"/>
            </a:schemeClr>
          </a:solidFill>
          <a:latin typeface="Helvetica Neue"/>
          <a:ea typeface="+mn-ea"/>
          <a:cs typeface="+mn-cs"/>
        </a:defRPr>
      </a:lvl1pPr>
      <a:lvl2pPr marL="990575" indent="-380990" algn="l" defTabSz="609585" rtl="0" eaLnBrk="1" latinLnBrk="0" hangingPunct="1">
        <a:spcBef>
          <a:spcPct val="20000"/>
        </a:spcBef>
        <a:buFont typeface="Arial"/>
        <a:buChar char="–"/>
        <a:defRPr sz="3733" kern="1200">
          <a:solidFill>
            <a:schemeClr val="bg1">
              <a:lumMod val="50000"/>
            </a:schemeClr>
          </a:solidFill>
          <a:latin typeface="Helvetica Neue"/>
          <a:ea typeface="+mn-ea"/>
          <a:cs typeface="+mn-cs"/>
        </a:defRPr>
      </a:lvl2pPr>
      <a:lvl3pPr marL="1523962" indent="-304792" algn="l" defTabSz="609585" rtl="0" eaLnBrk="1" latinLnBrk="0" hangingPunct="1">
        <a:spcBef>
          <a:spcPct val="20000"/>
        </a:spcBef>
        <a:buFont typeface="Arial"/>
        <a:buChar char="•"/>
        <a:defRPr sz="3200" kern="1200">
          <a:solidFill>
            <a:schemeClr val="bg1">
              <a:lumMod val="50000"/>
            </a:schemeClr>
          </a:solidFill>
          <a:latin typeface="Helvetica Neue"/>
          <a:ea typeface="+mn-ea"/>
          <a:cs typeface="+mn-cs"/>
        </a:defRPr>
      </a:lvl3pPr>
      <a:lvl4pPr marL="2133547" indent="-304792" algn="l" defTabSz="609585" rtl="0" eaLnBrk="1" latinLnBrk="0" hangingPunct="1">
        <a:spcBef>
          <a:spcPct val="20000"/>
        </a:spcBef>
        <a:buFont typeface="Arial"/>
        <a:buChar char="–"/>
        <a:defRPr sz="2667" kern="1200">
          <a:solidFill>
            <a:schemeClr val="bg1">
              <a:lumMod val="50000"/>
            </a:schemeClr>
          </a:solidFill>
          <a:latin typeface="Helvetica Neue"/>
          <a:ea typeface="+mn-ea"/>
          <a:cs typeface="+mn-cs"/>
        </a:defRPr>
      </a:lvl4pPr>
      <a:lvl5pPr marL="2743131" indent="-304792" algn="l" defTabSz="609585" rtl="0" eaLnBrk="1" latinLnBrk="0" hangingPunct="1">
        <a:spcBef>
          <a:spcPct val="20000"/>
        </a:spcBef>
        <a:buFont typeface="Arial"/>
        <a:buChar char="»"/>
        <a:defRPr sz="2667" kern="1200">
          <a:solidFill>
            <a:schemeClr val="bg1">
              <a:lumMod val="50000"/>
            </a:schemeClr>
          </a:solidFill>
          <a:latin typeface="Helvetica Neue"/>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pediatrics.aappublications.org/content/128/2/344/tab-figures-data#fn-7" TargetMode="External"/><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pediatrics.aappublications.org/content/128/2/344/tab-figures-data#fn-8"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2"/>
            <a:ext cx="10363200" cy="3189721"/>
          </a:xfrm>
        </p:spPr>
        <p:txBody>
          <a:bodyPr>
            <a:normAutofit/>
          </a:bodyPr>
          <a:lstStyle/>
          <a:p>
            <a:pPr>
              <a:spcAft>
                <a:spcPts val="1200"/>
              </a:spcAft>
            </a:pPr>
            <a:r>
              <a:rPr lang="en-US" dirty="0"/>
              <a:t>Sequences and Time-Series</a:t>
            </a:r>
            <a:br>
              <a:rPr lang="en-US" dirty="0"/>
            </a:br>
            <a:r>
              <a:rPr lang="en-US" dirty="0"/>
              <a:t>in Medicine</a:t>
            </a:r>
            <a:br>
              <a:rPr lang="en-US" dirty="0"/>
            </a:br>
            <a:br>
              <a:rPr lang="en-US" sz="3600" dirty="0"/>
            </a:br>
            <a:r>
              <a:rPr lang="en-US" sz="3600" dirty="0"/>
              <a:t>July 25, 2020</a:t>
            </a:r>
            <a:endParaRPr lang="en-US" sz="4800" dirty="0"/>
          </a:p>
        </p:txBody>
      </p:sp>
      <p:sp>
        <p:nvSpPr>
          <p:cNvPr id="3" name="Subtitle 2"/>
          <p:cNvSpPr>
            <a:spLocks noGrp="1"/>
          </p:cNvSpPr>
          <p:nvPr>
            <p:ph type="subTitle" idx="1"/>
          </p:nvPr>
        </p:nvSpPr>
        <p:spPr>
          <a:xfrm>
            <a:off x="3027219" y="4276881"/>
            <a:ext cx="6137564" cy="1655763"/>
          </a:xfrm>
        </p:spPr>
        <p:txBody>
          <a:bodyPr>
            <a:normAutofit lnSpcReduction="10000"/>
          </a:bodyPr>
          <a:lstStyle/>
          <a:p>
            <a:r>
              <a:rPr lang="en-US" sz="2400" dirty="0"/>
              <a:t>Applied Data Science</a:t>
            </a:r>
          </a:p>
          <a:p>
            <a:r>
              <a:rPr lang="en-US" sz="2400" dirty="0" err="1"/>
              <a:t>MMCi</a:t>
            </a:r>
            <a:r>
              <a:rPr lang="en-US" sz="2400" dirty="0"/>
              <a:t> Term 4</a:t>
            </a:r>
          </a:p>
          <a:p>
            <a:endParaRPr lang="en-US" sz="2400" dirty="0"/>
          </a:p>
          <a:p>
            <a:r>
              <a:rPr lang="en-US" sz="2400" dirty="0"/>
              <a:t>Matthew Engelhard</a:t>
            </a:r>
          </a:p>
        </p:txBody>
      </p:sp>
    </p:spTree>
    <p:extLst>
      <p:ext uri="{BB962C8B-B14F-4D97-AF65-F5344CB8AC3E}">
        <p14:creationId xmlns:p14="http://schemas.microsoft.com/office/powerpoint/2010/main" val="1366962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ADE32-F3D8-FA4B-8037-FC7F51A74761}"/>
              </a:ext>
            </a:extLst>
          </p:cNvPr>
          <p:cNvSpPr>
            <a:spLocks noGrp="1"/>
          </p:cNvSpPr>
          <p:nvPr>
            <p:ph type="title"/>
          </p:nvPr>
        </p:nvSpPr>
        <p:spPr>
          <a:xfrm>
            <a:off x="125730" y="643056"/>
            <a:ext cx="7162800" cy="1143000"/>
          </a:xfrm>
        </p:spPr>
        <p:txBody>
          <a:bodyPr>
            <a:noAutofit/>
          </a:bodyPr>
          <a:lstStyle/>
          <a:p>
            <a:r>
              <a:rPr lang="en-US" sz="4800" dirty="0"/>
              <a:t>Predict Hypoxemia </a:t>
            </a:r>
            <a:br>
              <a:rPr lang="en-US" sz="4800" dirty="0"/>
            </a:br>
            <a:r>
              <a:rPr lang="en-US" sz="4800" dirty="0"/>
              <a:t>during Surgery</a:t>
            </a:r>
          </a:p>
        </p:txBody>
      </p:sp>
      <p:sp>
        <p:nvSpPr>
          <p:cNvPr id="8" name="Oval 7">
            <a:extLst>
              <a:ext uri="{FF2B5EF4-FFF2-40B4-BE49-F238E27FC236}">
                <a16:creationId xmlns:a16="http://schemas.microsoft.com/office/drawing/2014/main" id="{6C209A37-BF2E-1D42-ABD6-39CB7871BB47}"/>
              </a:ext>
            </a:extLst>
          </p:cNvPr>
          <p:cNvSpPr/>
          <p:nvPr/>
        </p:nvSpPr>
        <p:spPr>
          <a:xfrm>
            <a:off x="8764905" y="3464639"/>
            <a:ext cx="2026920" cy="1485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Cardiac Arrest and Arrhythmias</a:t>
            </a:r>
          </a:p>
        </p:txBody>
      </p:sp>
      <p:sp>
        <p:nvSpPr>
          <p:cNvPr id="10" name="Oval 9">
            <a:extLst>
              <a:ext uri="{FF2B5EF4-FFF2-40B4-BE49-F238E27FC236}">
                <a16:creationId xmlns:a16="http://schemas.microsoft.com/office/drawing/2014/main" id="{24E18C61-899E-FF43-8D91-A1BCBF7B1D59}"/>
              </a:ext>
            </a:extLst>
          </p:cNvPr>
          <p:cNvSpPr/>
          <p:nvPr/>
        </p:nvSpPr>
        <p:spPr>
          <a:xfrm>
            <a:off x="9653270" y="4654040"/>
            <a:ext cx="2026920" cy="14859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Infections and Poor Wound Healing</a:t>
            </a:r>
          </a:p>
        </p:txBody>
      </p:sp>
      <p:sp>
        <p:nvSpPr>
          <p:cNvPr id="11" name="Oval 10">
            <a:extLst>
              <a:ext uri="{FF2B5EF4-FFF2-40B4-BE49-F238E27FC236}">
                <a16:creationId xmlns:a16="http://schemas.microsoft.com/office/drawing/2014/main" id="{7EB2CD95-DBAB-354A-864B-932525A1D456}"/>
              </a:ext>
            </a:extLst>
          </p:cNvPr>
          <p:cNvSpPr/>
          <p:nvPr/>
        </p:nvSpPr>
        <p:spPr>
          <a:xfrm>
            <a:off x="7876540" y="4654040"/>
            <a:ext cx="2026920" cy="14859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Delirium and Decreased Cognitive Function</a:t>
            </a:r>
          </a:p>
        </p:txBody>
      </p:sp>
      <p:sp>
        <p:nvSpPr>
          <p:cNvPr id="12" name="Right Arrow 11">
            <a:extLst>
              <a:ext uri="{FF2B5EF4-FFF2-40B4-BE49-F238E27FC236}">
                <a16:creationId xmlns:a16="http://schemas.microsoft.com/office/drawing/2014/main" id="{4D25C272-1390-7C46-B31C-5038897A000C}"/>
              </a:ext>
            </a:extLst>
          </p:cNvPr>
          <p:cNvSpPr/>
          <p:nvPr/>
        </p:nvSpPr>
        <p:spPr>
          <a:xfrm rot="5400000">
            <a:off x="9162415" y="2560988"/>
            <a:ext cx="1231900" cy="6604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C85508D6-A4CD-0349-8CF3-7775AF386631}"/>
              </a:ext>
            </a:extLst>
          </p:cNvPr>
          <p:cNvSpPr/>
          <p:nvPr/>
        </p:nvSpPr>
        <p:spPr>
          <a:xfrm>
            <a:off x="7965440" y="336202"/>
            <a:ext cx="3553460" cy="2535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Hypoxemia</a:t>
            </a:r>
          </a:p>
          <a:p>
            <a:pPr algn="ctr"/>
            <a:endParaRPr lang="en-US" dirty="0"/>
          </a:p>
          <a:p>
            <a:pPr algn="ctr"/>
            <a:r>
              <a:rPr lang="en-US" sz="2400" dirty="0"/>
              <a:t>SpO</a:t>
            </a:r>
            <a:r>
              <a:rPr lang="en-US" sz="2400" baseline="-25000" dirty="0"/>
              <a:t>2</a:t>
            </a:r>
            <a:r>
              <a:rPr lang="en-US" sz="2400" dirty="0"/>
              <a:t> ≤ 92%</a:t>
            </a:r>
          </a:p>
        </p:txBody>
      </p:sp>
      <p:pic>
        <p:nvPicPr>
          <p:cNvPr id="14" name="Picture 13">
            <a:extLst>
              <a:ext uri="{FF2B5EF4-FFF2-40B4-BE49-F238E27FC236}">
                <a16:creationId xmlns:a16="http://schemas.microsoft.com/office/drawing/2014/main" id="{BF29CB39-2502-2748-81C6-F687FEA95E28}"/>
              </a:ext>
            </a:extLst>
          </p:cNvPr>
          <p:cNvPicPr>
            <a:picLocks noChangeAspect="1"/>
          </p:cNvPicPr>
          <p:nvPr/>
        </p:nvPicPr>
        <p:blipFill>
          <a:blip r:embed="rId3"/>
          <a:stretch>
            <a:fillRect/>
          </a:stretch>
        </p:blipFill>
        <p:spPr>
          <a:xfrm>
            <a:off x="480060" y="2435304"/>
            <a:ext cx="6454140" cy="3630454"/>
          </a:xfrm>
          <a:prstGeom prst="rect">
            <a:avLst/>
          </a:prstGeom>
        </p:spPr>
      </p:pic>
      <p:sp>
        <p:nvSpPr>
          <p:cNvPr id="15" name="Rectangle 14">
            <a:extLst>
              <a:ext uri="{FF2B5EF4-FFF2-40B4-BE49-F238E27FC236}">
                <a16:creationId xmlns:a16="http://schemas.microsoft.com/office/drawing/2014/main" id="{498A8C8B-7C01-C54E-9FBD-A3DB952C7D8C}"/>
              </a:ext>
            </a:extLst>
          </p:cNvPr>
          <p:cNvSpPr/>
          <p:nvPr/>
        </p:nvSpPr>
        <p:spPr>
          <a:xfrm>
            <a:off x="596900" y="3733800"/>
            <a:ext cx="5029200" cy="2222500"/>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78243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4E1071-A978-3F4F-B15E-628DC82E9B68}"/>
              </a:ext>
            </a:extLst>
          </p:cNvPr>
          <p:cNvPicPr>
            <a:picLocks noChangeAspect="1"/>
          </p:cNvPicPr>
          <p:nvPr/>
        </p:nvPicPr>
        <p:blipFill rotWithShape="1">
          <a:blip r:embed="rId2"/>
          <a:srcRect l="13411"/>
          <a:stretch/>
        </p:blipFill>
        <p:spPr>
          <a:xfrm>
            <a:off x="2160642" y="935387"/>
            <a:ext cx="7870717" cy="465476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569113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34BC84-7C74-1846-8657-72D2A6E39C75}"/>
              </a:ext>
            </a:extLst>
          </p:cNvPr>
          <p:cNvPicPr>
            <a:picLocks noChangeAspect="1"/>
          </p:cNvPicPr>
          <p:nvPr/>
        </p:nvPicPr>
        <p:blipFill>
          <a:blip r:embed="rId3"/>
          <a:stretch>
            <a:fillRect/>
          </a:stretch>
        </p:blipFill>
        <p:spPr>
          <a:xfrm>
            <a:off x="1165702" y="177896"/>
            <a:ext cx="9860596" cy="4229100"/>
          </a:xfrm>
          <a:prstGeom prst="rect">
            <a:avLst/>
          </a:prstGeom>
        </p:spPr>
      </p:pic>
      <p:sp>
        <p:nvSpPr>
          <p:cNvPr id="5" name="Rectangle 4">
            <a:extLst>
              <a:ext uri="{FF2B5EF4-FFF2-40B4-BE49-F238E27FC236}">
                <a16:creationId xmlns:a16="http://schemas.microsoft.com/office/drawing/2014/main" id="{44E78D3D-47F9-5F41-9FEF-22C32134CA35}"/>
              </a:ext>
            </a:extLst>
          </p:cNvPr>
          <p:cNvSpPr/>
          <p:nvPr/>
        </p:nvSpPr>
        <p:spPr>
          <a:xfrm>
            <a:off x="4254987" y="4749800"/>
            <a:ext cx="8927613" cy="1600438"/>
          </a:xfrm>
          <a:prstGeom prst="rect">
            <a:avLst/>
          </a:prstGeom>
        </p:spPr>
        <p:txBody>
          <a:bodyPr wrap="square">
            <a:spAutoFit/>
          </a:bodyPr>
          <a:lstStyle/>
          <a:p>
            <a:r>
              <a:rPr lang="en-US" sz="1400" b="1" i="0" u="none" strike="noStrike" dirty="0">
                <a:solidFill>
                  <a:srgbClr val="222222"/>
                </a:solidFill>
                <a:effectLst/>
                <a:latin typeface="Lora"/>
              </a:rPr>
              <a:t>For initial risk prediction</a:t>
            </a:r>
            <a:r>
              <a:rPr lang="en-US" sz="1400" b="0" i="0" u="none" strike="noStrike" dirty="0">
                <a:solidFill>
                  <a:srgbClr val="222222"/>
                </a:solidFill>
                <a:effectLst/>
                <a:latin typeface="Lora"/>
              </a:rPr>
              <a:t>:</a:t>
            </a:r>
          </a:p>
          <a:p>
            <a:pPr marL="285750" indent="-285750">
              <a:buFontTx/>
              <a:buChar char="-"/>
            </a:pPr>
            <a:r>
              <a:rPr lang="en-US" sz="1400" b="0" i="0" u="none" strike="noStrike" dirty="0" err="1">
                <a:solidFill>
                  <a:srgbClr val="222222"/>
                </a:solidFill>
                <a:effectLst/>
                <a:latin typeface="Lora"/>
              </a:rPr>
              <a:t>Anaesthesiologists</a:t>
            </a:r>
            <a:r>
              <a:rPr lang="en-US" sz="1400" b="0" i="0" u="none" strike="noStrike" dirty="0">
                <a:solidFill>
                  <a:srgbClr val="222222"/>
                </a:solidFill>
                <a:effectLst/>
                <a:latin typeface="Lora"/>
              </a:rPr>
              <a:t> performed significantly better with Prescience (AUC = 0.76 versus 0.60; </a:t>
            </a:r>
            <a:r>
              <a:rPr lang="en-US" sz="1400" b="0" i="1" u="none" strike="noStrike" dirty="0">
                <a:solidFill>
                  <a:srgbClr val="222222"/>
                </a:solidFill>
                <a:effectLst/>
                <a:latin typeface="Lora"/>
              </a:rPr>
              <a:t>P</a:t>
            </a:r>
            <a:r>
              <a:rPr lang="en-US" sz="1400" b="0" i="0" u="none" strike="noStrike" dirty="0">
                <a:solidFill>
                  <a:srgbClr val="222222"/>
                </a:solidFill>
                <a:effectLst/>
                <a:latin typeface="Lora"/>
              </a:rPr>
              <a:t> &lt; 0.0001)</a:t>
            </a:r>
          </a:p>
          <a:p>
            <a:pPr marL="285750" indent="-285750">
              <a:buFontTx/>
              <a:buChar char="-"/>
            </a:pPr>
            <a:r>
              <a:rPr lang="en-US" sz="1400" b="0" i="0" u="none" strike="noStrike" dirty="0">
                <a:solidFill>
                  <a:srgbClr val="222222"/>
                </a:solidFill>
                <a:effectLst/>
                <a:latin typeface="Lora"/>
              </a:rPr>
              <a:t>Prescience performed better in a direct comparison with </a:t>
            </a:r>
            <a:r>
              <a:rPr lang="en-US" sz="1400" b="0" i="0" u="none" strike="noStrike" dirty="0" err="1">
                <a:solidFill>
                  <a:srgbClr val="222222"/>
                </a:solidFill>
                <a:effectLst/>
                <a:latin typeface="Lora"/>
              </a:rPr>
              <a:t>anaesthesiologists</a:t>
            </a:r>
            <a:r>
              <a:rPr lang="en-US" sz="1400" b="0" i="0" u="none" strike="noStrike" dirty="0">
                <a:solidFill>
                  <a:srgbClr val="222222"/>
                </a:solidFill>
                <a:effectLst/>
                <a:latin typeface="Lora"/>
              </a:rPr>
              <a:t> (AUC = 0.83; </a:t>
            </a:r>
            <a:r>
              <a:rPr lang="en-US" sz="1400" b="0" i="1" u="none" strike="noStrike" dirty="0">
                <a:solidFill>
                  <a:srgbClr val="222222"/>
                </a:solidFill>
                <a:effectLst/>
                <a:latin typeface="Lora"/>
              </a:rPr>
              <a:t>P</a:t>
            </a:r>
            <a:r>
              <a:rPr lang="en-US" sz="1400" b="0" i="0" u="none" strike="noStrike" dirty="0">
                <a:solidFill>
                  <a:srgbClr val="222222"/>
                </a:solidFill>
                <a:effectLst/>
                <a:latin typeface="Lora"/>
              </a:rPr>
              <a:t> &lt; 0.0001)</a:t>
            </a:r>
          </a:p>
          <a:p>
            <a:endParaRPr lang="en-US" sz="1400" b="0" i="0" u="none" strike="noStrike" dirty="0">
              <a:solidFill>
                <a:srgbClr val="222222"/>
              </a:solidFill>
              <a:effectLst/>
              <a:latin typeface="Lora"/>
            </a:endParaRPr>
          </a:p>
          <a:p>
            <a:r>
              <a:rPr lang="en-US" sz="1400" b="1" i="0" u="none" strike="noStrike" dirty="0">
                <a:solidFill>
                  <a:srgbClr val="222222"/>
                </a:solidFill>
                <a:effectLst/>
                <a:latin typeface="Lora"/>
              </a:rPr>
              <a:t>For intraoperative real-time (next 5 min) risk prediction</a:t>
            </a:r>
            <a:r>
              <a:rPr lang="en-US" sz="1400" b="0" i="0" u="none" strike="noStrike" dirty="0">
                <a:solidFill>
                  <a:srgbClr val="222222"/>
                </a:solidFill>
                <a:effectLst/>
                <a:latin typeface="Lora"/>
              </a:rPr>
              <a:t>:</a:t>
            </a:r>
          </a:p>
          <a:p>
            <a:pPr marL="285750" indent="-285750">
              <a:buFontTx/>
              <a:buChar char="-"/>
            </a:pPr>
            <a:r>
              <a:rPr lang="en-US" sz="1400" dirty="0" err="1">
                <a:solidFill>
                  <a:srgbClr val="222222"/>
                </a:solidFill>
                <a:latin typeface="Lora"/>
              </a:rPr>
              <a:t>A</a:t>
            </a:r>
            <a:r>
              <a:rPr lang="en-US" sz="1400" b="0" i="0" u="none" strike="noStrike" dirty="0" err="1">
                <a:solidFill>
                  <a:srgbClr val="222222"/>
                </a:solidFill>
                <a:effectLst/>
                <a:latin typeface="Lora"/>
              </a:rPr>
              <a:t>naesthesiologists</a:t>
            </a:r>
            <a:r>
              <a:rPr lang="en-US" sz="1400" b="0" i="0" u="none" strike="noStrike" dirty="0">
                <a:solidFill>
                  <a:srgbClr val="222222"/>
                </a:solidFill>
                <a:effectLst/>
                <a:latin typeface="Lora"/>
              </a:rPr>
              <a:t> (AUC = 0.66) again performed better with Prescience (AUC = 0.78; </a:t>
            </a:r>
            <a:r>
              <a:rPr lang="en-US" sz="1400" b="0" i="1" u="none" strike="noStrike" dirty="0">
                <a:solidFill>
                  <a:srgbClr val="222222"/>
                </a:solidFill>
                <a:effectLst/>
                <a:latin typeface="Lora"/>
              </a:rPr>
              <a:t>P</a:t>
            </a:r>
            <a:r>
              <a:rPr lang="en-US" sz="1400" b="0" i="0" u="none" strike="noStrike" dirty="0">
                <a:solidFill>
                  <a:srgbClr val="222222"/>
                </a:solidFill>
                <a:effectLst/>
                <a:latin typeface="Lora"/>
              </a:rPr>
              <a:t> &lt; 0.0001) </a:t>
            </a:r>
          </a:p>
          <a:p>
            <a:pPr marL="285750" indent="-285750">
              <a:buFontTx/>
              <a:buChar char="-"/>
            </a:pPr>
            <a:r>
              <a:rPr lang="en-US" sz="1400" b="0" i="0" u="none" strike="noStrike" dirty="0">
                <a:solidFill>
                  <a:srgbClr val="222222"/>
                </a:solidFill>
                <a:effectLst/>
                <a:latin typeface="Lora"/>
              </a:rPr>
              <a:t>Prescience alone outperformed </a:t>
            </a:r>
            <a:r>
              <a:rPr lang="en-US" sz="1400" b="0" i="0" u="none" strike="noStrike" dirty="0" err="1">
                <a:solidFill>
                  <a:srgbClr val="222222"/>
                </a:solidFill>
                <a:effectLst/>
                <a:latin typeface="Lora"/>
              </a:rPr>
              <a:t>anaesthesiologists</a:t>
            </a:r>
            <a:r>
              <a:rPr lang="en-US" sz="1400" b="0" i="0" u="none" strike="noStrike" dirty="0">
                <a:solidFill>
                  <a:srgbClr val="222222"/>
                </a:solidFill>
                <a:effectLst/>
                <a:latin typeface="Lora"/>
              </a:rPr>
              <a:t> predictions (AUC = 0.81; </a:t>
            </a:r>
            <a:r>
              <a:rPr lang="en-US" sz="1400" b="0" i="1" u="none" strike="noStrike" dirty="0">
                <a:solidFill>
                  <a:srgbClr val="222222"/>
                </a:solidFill>
                <a:effectLst/>
                <a:latin typeface="Lora"/>
              </a:rPr>
              <a:t>P</a:t>
            </a:r>
            <a:r>
              <a:rPr lang="en-US" sz="1400" b="0" i="0" u="none" strike="noStrike" dirty="0">
                <a:solidFill>
                  <a:srgbClr val="222222"/>
                </a:solidFill>
                <a:effectLst/>
                <a:latin typeface="Lora"/>
              </a:rPr>
              <a:t> &lt; 0.0001)</a:t>
            </a:r>
            <a:endParaRPr lang="en-US" sz="1400" dirty="0"/>
          </a:p>
        </p:txBody>
      </p:sp>
      <p:sp>
        <p:nvSpPr>
          <p:cNvPr id="6" name="Title 1">
            <a:extLst>
              <a:ext uri="{FF2B5EF4-FFF2-40B4-BE49-F238E27FC236}">
                <a16:creationId xmlns:a16="http://schemas.microsoft.com/office/drawing/2014/main" id="{3EA92147-43A9-1548-95AA-21D824F761A2}"/>
              </a:ext>
            </a:extLst>
          </p:cNvPr>
          <p:cNvSpPr>
            <a:spLocks noGrp="1"/>
          </p:cNvSpPr>
          <p:nvPr>
            <p:ph type="title"/>
          </p:nvPr>
        </p:nvSpPr>
        <p:spPr>
          <a:xfrm>
            <a:off x="-123454" y="5181436"/>
            <a:ext cx="4505441" cy="737166"/>
          </a:xfrm>
        </p:spPr>
        <p:txBody>
          <a:bodyPr>
            <a:noAutofit/>
          </a:bodyPr>
          <a:lstStyle/>
          <a:p>
            <a:r>
              <a:rPr lang="en-US" sz="4400" dirty="0"/>
              <a:t>Comparison to Experts</a:t>
            </a:r>
          </a:p>
        </p:txBody>
      </p:sp>
    </p:spTree>
    <p:extLst>
      <p:ext uri="{BB962C8B-B14F-4D97-AF65-F5344CB8AC3E}">
        <p14:creationId xmlns:p14="http://schemas.microsoft.com/office/powerpoint/2010/main" val="16948004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28DE4-B18C-E64E-B43C-6FE98767E7DC}"/>
              </a:ext>
            </a:extLst>
          </p:cNvPr>
          <p:cNvSpPr>
            <a:spLocks noGrp="1"/>
          </p:cNvSpPr>
          <p:nvPr>
            <p:ph type="title"/>
          </p:nvPr>
        </p:nvSpPr>
        <p:spPr/>
        <p:txBody>
          <a:bodyPr/>
          <a:lstStyle/>
          <a:p>
            <a:r>
              <a:rPr lang="en-US" dirty="0"/>
              <a:t>Is this a fair comparison?</a:t>
            </a:r>
          </a:p>
        </p:txBody>
      </p:sp>
      <p:sp>
        <p:nvSpPr>
          <p:cNvPr id="3" name="Content Placeholder 2">
            <a:extLst>
              <a:ext uri="{FF2B5EF4-FFF2-40B4-BE49-F238E27FC236}">
                <a16:creationId xmlns:a16="http://schemas.microsoft.com/office/drawing/2014/main" id="{3C4F17D0-CE39-134F-BB79-E9624DC645C4}"/>
              </a:ext>
            </a:extLst>
          </p:cNvPr>
          <p:cNvSpPr>
            <a:spLocks noGrp="1"/>
          </p:cNvSpPr>
          <p:nvPr>
            <p:ph idx="1"/>
          </p:nvPr>
        </p:nvSpPr>
        <p:spPr/>
        <p:txBody>
          <a:bodyPr>
            <a:normAutofit fontScale="92500" lnSpcReduction="20000"/>
          </a:bodyPr>
          <a:lstStyle/>
          <a:p>
            <a:r>
              <a:rPr lang="en-US" dirty="0"/>
              <a:t>Training examples are episodes of hypoxemia that were not prevented during surgery</a:t>
            </a:r>
          </a:p>
          <a:p>
            <a:endParaRPr lang="en-US" dirty="0"/>
          </a:p>
          <a:p>
            <a:r>
              <a:rPr lang="en-US" dirty="0"/>
              <a:t>Expert comparison: </a:t>
            </a:r>
          </a:p>
          <a:p>
            <a:pPr lvl="1"/>
            <a:r>
              <a:rPr lang="en-US" dirty="0"/>
              <a:t>the expert is predicting likelihood of hypoxemic episodes, some of which were prevented</a:t>
            </a:r>
          </a:p>
          <a:p>
            <a:pPr lvl="1"/>
            <a:r>
              <a:rPr lang="en-US" dirty="0"/>
              <a:t>the model has learned to predict hypoxemic episodes that couldn’t be avoided</a:t>
            </a:r>
          </a:p>
        </p:txBody>
      </p:sp>
    </p:spTree>
    <p:extLst>
      <p:ext uri="{BB962C8B-B14F-4D97-AF65-F5344CB8AC3E}">
        <p14:creationId xmlns:p14="http://schemas.microsoft.com/office/powerpoint/2010/main" val="427860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6604"/>
            <a:ext cx="12192000" cy="766020"/>
          </a:xfrm>
        </p:spPr>
        <p:txBody>
          <a:bodyPr>
            <a:normAutofit fontScale="90000"/>
          </a:bodyPr>
          <a:lstStyle/>
          <a:p>
            <a:r>
              <a:rPr lang="en-US" dirty="0"/>
              <a:t>Predict Risk of Requiring Surgery</a:t>
            </a:r>
          </a:p>
        </p:txBody>
      </p:sp>
      <p:pic>
        <p:nvPicPr>
          <p:cNvPr id="5" name="Picture 4"/>
          <p:cNvPicPr>
            <a:picLocks noChangeAspect="1"/>
          </p:cNvPicPr>
          <p:nvPr/>
        </p:nvPicPr>
        <p:blipFill>
          <a:blip r:embed="rId3"/>
          <a:stretch>
            <a:fillRect/>
          </a:stretch>
        </p:blipFill>
        <p:spPr>
          <a:xfrm>
            <a:off x="891772" y="1146943"/>
            <a:ext cx="10469415" cy="4096473"/>
          </a:xfrm>
          <a:prstGeom prst="rect">
            <a:avLst/>
          </a:prstGeom>
        </p:spPr>
      </p:pic>
      <p:sp>
        <p:nvSpPr>
          <p:cNvPr id="3" name="TextBox 2">
            <a:extLst>
              <a:ext uri="{FF2B5EF4-FFF2-40B4-BE49-F238E27FC236}">
                <a16:creationId xmlns:a16="http://schemas.microsoft.com/office/drawing/2014/main" id="{D2E8F72D-9FE8-1842-A8D7-672D74A3308C}"/>
              </a:ext>
            </a:extLst>
          </p:cNvPr>
          <p:cNvSpPr txBox="1"/>
          <p:nvPr/>
        </p:nvSpPr>
        <p:spPr>
          <a:xfrm>
            <a:off x="3463288" y="5387891"/>
            <a:ext cx="5326381" cy="646331"/>
          </a:xfrm>
          <a:prstGeom prst="rect">
            <a:avLst/>
          </a:prstGeom>
          <a:noFill/>
        </p:spPr>
        <p:txBody>
          <a:bodyPr wrap="square" rtlCol="0">
            <a:spAutoFit/>
          </a:bodyPr>
          <a:lstStyle/>
          <a:p>
            <a:r>
              <a:rPr lang="en-US" dirty="0"/>
              <a:t>Turpin et al., </a:t>
            </a:r>
            <a:r>
              <a:rPr lang="en-US" i="1" dirty="0"/>
              <a:t>Machine Learning Prediction of Surgical Intervention for Small Bowel Obstruction</a:t>
            </a:r>
            <a:r>
              <a:rPr lang="en-US" dirty="0"/>
              <a:t> (forthcoming)</a:t>
            </a:r>
          </a:p>
        </p:txBody>
      </p:sp>
    </p:spTree>
    <p:extLst>
      <p:ext uri="{BB962C8B-B14F-4D97-AF65-F5344CB8AC3E}">
        <p14:creationId xmlns:p14="http://schemas.microsoft.com/office/powerpoint/2010/main" val="1504414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EF789-55E8-6440-A14C-C195BF8507B8}"/>
              </a:ext>
            </a:extLst>
          </p:cNvPr>
          <p:cNvSpPr>
            <a:spLocks noGrp="1"/>
          </p:cNvSpPr>
          <p:nvPr>
            <p:ph type="title"/>
          </p:nvPr>
        </p:nvSpPr>
        <p:spPr>
          <a:xfrm>
            <a:off x="0" y="274639"/>
            <a:ext cx="12192000" cy="1143000"/>
          </a:xfrm>
        </p:spPr>
        <p:txBody>
          <a:bodyPr>
            <a:noAutofit/>
          </a:bodyPr>
          <a:lstStyle/>
          <a:p>
            <a:r>
              <a:rPr lang="en-US" sz="4400" dirty="0"/>
              <a:t>Was the Decision We’re Learning from Correct?</a:t>
            </a:r>
          </a:p>
        </p:txBody>
      </p:sp>
      <p:sp>
        <p:nvSpPr>
          <p:cNvPr id="3" name="Content Placeholder 2">
            <a:extLst>
              <a:ext uri="{FF2B5EF4-FFF2-40B4-BE49-F238E27FC236}">
                <a16:creationId xmlns:a16="http://schemas.microsoft.com/office/drawing/2014/main" id="{F2D4FB8F-C26F-2A49-9BBD-8A591A002B70}"/>
              </a:ext>
            </a:extLst>
          </p:cNvPr>
          <p:cNvSpPr>
            <a:spLocks noGrp="1"/>
          </p:cNvSpPr>
          <p:nvPr>
            <p:ph idx="1"/>
          </p:nvPr>
        </p:nvSpPr>
        <p:spPr/>
        <p:txBody>
          <a:bodyPr>
            <a:normAutofit fontScale="70000" lnSpcReduction="20000"/>
          </a:bodyPr>
          <a:lstStyle/>
          <a:p>
            <a:r>
              <a:rPr lang="en-US" dirty="0"/>
              <a:t>We learn to replicate surgeons’ decisions</a:t>
            </a:r>
          </a:p>
          <a:p>
            <a:endParaRPr lang="en-US" dirty="0"/>
          </a:p>
          <a:p>
            <a:r>
              <a:rPr lang="en-US" dirty="0"/>
              <a:t>Their risk tolerance depends on many factors, notably the patient’s age</a:t>
            </a:r>
          </a:p>
          <a:p>
            <a:endParaRPr lang="en-US" dirty="0"/>
          </a:p>
          <a:p>
            <a:r>
              <a:rPr lang="en-US" dirty="0"/>
              <a:t>We can’t see </a:t>
            </a:r>
            <a:r>
              <a:rPr lang="en-US" i="1" dirty="0"/>
              <a:t>counterfactual </a:t>
            </a:r>
            <a:r>
              <a:rPr lang="en-US" dirty="0"/>
              <a:t>outcomes (what would have happened?)</a:t>
            </a:r>
          </a:p>
          <a:p>
            <a:endParaRPr lang="en-US" dirty="0"/>
          </a:p>
          <a:p>
            <a:r>
              <a:rPr lang="en-US" dirty="0"/>
              <a:t>The same is true in many other problems, </a:t>
            </a:r>
            <a:r>
              <a:rPr lang="en-US" i="1" dirty="0"/>
              <a:t>e.g.</a:t>
            </a:r>
            <a:r>
              <a:rPr lang="en-US" dirty="0"/>
              <a:t>, treatment of retinopathy of prematurity</a:t>
            </a:r>
          </a:p>
        </p:txBody>
      </p:sp>
    </p:spTree>
    <p:extLst>
      <p:ext uri="{BB962C8B-B14F-4D97-AF65-F5344CB8AC3E}">
        <p14:creationId xmlns:p14="http://schemas.microsoft.com/office/powerpoint/2010/main" val="1366203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50163" y="5009863"/>
            <a:ext cx="4643252" cy="1263006"/>
          </a:xfrm>
          <a:prstGeom prst="rect">
            <a:avLst/>
          </a:prstGeom>
        </p:spPr>
      </p:pic>
      <p:graphicFrame>
        <p:nvGraphicFramePr>
          <p:cNvPr id="8" name="Table 7"/>
          <p:cNvGraphicFramePr>
            <a:graphicFrameLocks noGrp="1"/>
          </p:cNvGraphicFramePr>
          <p:nvPr/>
        </p:nvGraphicFramePr>
        <p:xfrm>
          <a:off x="298585" y="228918"/>
          <a:ext cx="6585540" cy="8548775"/>
        </p:xfrm>
        <a:graphic>
          <a:graphicData uri="http://schemas.openxmlformats.org/drawingml/2006/table">
            <a:tbl>
              <a:tblPr>
                <a:tableStyleId>{793D81CF-94F2-401A-BA57-92F5A7B2D0C5}</a:tableStyleId>
              </a:tblPr>
              <a:tblGrid>
                <a:gridCol w="3279502">
                  <a:extLst>
                    <a:ext uri="{9D8B030D-6E8A-4147-A177-3AD203B41FA5}">
                      <a16:colId xmlns:a16="http://schemas.microsoft.com/office/drawing/2014/main" val="3802620890"/>
                    </a:ext>
                  </a:extLst>
                </a:gridCol>
                <a:gridCol w="1741336">
                  <a:extLst>
                    <a:ext uri="{9D8B030D-6E8A-4147-A177-3AD203B41FA5}">
                      <a16:colId xmlns:a16="http://schemas.microsoft.com/office/drawing/2014/main" val="2305080270"/>
                    </a:ext>
                  </a:extLst>
                </a:gridCol>
                <a:gridCol w="1564702">
                  <a:extLst>
                    <a:ext uri="{9D8B030D-6E8A-4147-A177-3AD203B41FA5}">
                      <a16:colId xmlns:a16="http://schemas.microsoft.com/office/drawing/2014/main" val="3893856217"/>
                    </a:ext>
                  </a:extLst>
                </a:gridCol>
              </a:tblGrid>
              <a:tr h="341951">
                <a:tc>
                  <a:txBody>
                    <a:bodyPr/>
                    <a:lstStyle/>
                    <a:p>
                      <a:pPr algn="l" fontAlgn="ctr"/>
                      <a:r>
                        <a:rPr lang="en-US" sz="1050" b="1" u="none" strike="noStrike" dirty="0">
                          <a:effectLst/>
                        </a:rPr>
                        <a:t>Perinatal and Neonatal Factors (# studies)</a:t>
                      </a:r>
                      <a:endParaRPr lang="en-US" sz="1050" b="1" i="0" u="none" strike="noStrike" dirty="0">
                        <a:solidFill>
                          <a:srgbClr val="6B6B6B"/>
                        </a:solidFill>
                        <a:effectLst/>
                        <a:latin typeface="Inherit"/>
                      </a:endParaRPr>
                    </a:p>
                  </a:txBody>
                  <a:tcPr marR="6671" marT="6671" marB="0" anchor="ctr"/>
                </a:tc>
                <a:tc>
                  <a:txBody>
                    <a:bodyPr/>
                    <a:lstStyle/>
                    <a:p>
                      <a:pPr algn="ctr" fontAlgn="ctr"/>
                      <a:r>
                        <a:rPr lang="en-US" sz="1100" u="sng" strike="noStrike" dirty="0">
                          <a:effectLst/>
                          <a:hlinkClick r:id="rId3"/>
                        </a:rPr>
                        <a:t>Results Across Studies</a:t>
                      </a:r>
                      <a:endParaRPr lang="en-US" sz="1100" b="0" i="0" u="sng" strike="noStrike" dirty="0">
                        <a:solidFill>
                          <a:srgbClr val="0563C1"/>
                        </a:solidFill>
                        <a:effectLst/>
                        <a:latin typeface="Calibri" panose="020F0502020204030204" pitchFamily="34" charset="0"/>
                      </a:endParaRPr>
                    </a:p>
                  </a:txBody>
                  <a:tcPr marR="6671" marT="6671" marB="0" anchor="ctr"/>
                </a:tc>
                <a:tc>
                  <a:txBody>
                    <a:bodyPr/>
                    <a:lstStyle/>
                    <a:p>
                      <a:pPr algn="ctr" fontAlgn="ctr"/>
                      <a:r>
                        <a:rPr lang="en-US" sz="1100" u="sng" strike="noStrike" dirty="0">
                          <a:effectLst/>
                          <a:hlinkClick r:id="rId4"/>
                        </a:rPr>
                        <a:t>Summary Effect Estimate (95% CI)</a:t>
                      </a:r>
                      <a:endParaRPr lang="en-US" sz="1100" b="0" i="0" u="sng" strike="noStrike" dirty="0">
                        <a:solidFill>
                          <a:srgbClr val="0563C1"/>
                        </a:solidFill>
                        <a:effectLst/>
                        <a:latin typeface="Calibri" panose="020F0502020204030204" pitchFamily="34" charset="0"/>
                      </a:endParaRPr>
                    </a:p>
                  </a:txBody>
                  <a:tcPr marR="6671" marT="6671" marB="0" anchor="ctr"/>
                </a:tc>
                <a:extLst>
                  <a:ext uri="{0D108BD9-81ED-4DB2-BD59-A6C34878D82A}">
                    <a16:rowId xmlns:a16="http://schemas.microsoft.com/office/drawing/2014/main" val="966519844"/>
                  </a:ext>
                </a:extLst>
              </a:tr>
              <a:tr h="341951">
                <a:tc>
                  <a:txBody>
                    <a:bodyPr/>
                    <a:lstStyle/>
                    <a:p>
                      <a:pPr algn="l" fontAlgn="ctr"/>
                      <a:r>
                        <a:rPr lang="en-US" sz="1050" b="1" u="none" strike="noStrike" dirty="0">
                          <a:effectLst/>
                        </a:rPr>
                        <a:t>Presentation</a:t>
                      </a:r>
                      <a:endParaRPr lang="en-US" sz="1050" b="1"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 </a:t>
                      </a:r>
                      <a:endParaRPr lang="en-US" sz="1050" b="0" i="0" u="none" strike="noStrike">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 </a:t>
                      </a:r>
                      <a:endParaRPr lang="en-US" sz="1050" b="0" i="0" u="none" strike="noStrike">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2568992490"/>
                  </a:ext>
                </a:extLst>
              </a:tr>
              <a:tr h="341951">
                <a:tc>
                  <a:txBody>
                    <a:bodyPr/>
                    <a:lstStyle/>
                    <a:p>
                      <a:pPr algn="l" fontAlgn="ctr"/>
                      <a:r>
                        <a:rPr lang="en-US" sz="1050" u="none" strike="noStrike" dirty="0">
                          <a:effectLst/>
                        </a:rPr>
                        <a:t>Abnormal presentation (15)</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10−, 5↑</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1.44 (1.07–1.94)</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2592861645"/>
                  </a:ext>
                </a:extLst>
              </a:tr>
              <a:tr h="341951">
                <a:tc>
                  <a:txBody>
                    <a:bodyPr/>
                    <a:lstStyle/>
                    <a:p>
                      <a:pPr algn="l" fontAlgn="ctr"/>
                      <a:r>
                        <a:rPr lang="en-US" sz="1050" u="none" strike="noStrike" dirty="0">
                          <a:effectLst/>
                        </a:rPr>
                        <a:t>Breech (4)</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 </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1.81 (1.21–2.71)</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3046812241"/>
                  </a:ext>
                </a:extLst>
              </a:tr>
              <a:tr h="341951">
                <a:tc>
                  <a:txBody>
                    <a:bodyPr/>
                    <a:lstStyle/>
                    <a:p>
                      <a:pPr algn="l" fontAlgn="ctr"/>
                      <a:r>
                        <a:rPr lang="en-US" sz="1050" b="1" u="none" strike="noStrike" dirty="0">
                          <a:effectLst/>
                        </a:rPr>
                        <a:t>Other perinatal factors</a:t>
                      </a:r>
                      <a:endParaRPr lang="en-US" sz="1050" b="1"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 </a:t>
                      </a:r>
                      <a:endParaRPr lang="en-US" sz="1050" b="0" i="0" u="none" strike="noStrike">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 </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2088937871"/>
                  </a:ext>
                </a:extLst>
              </a:tr>
              <a:tr h="341951">
                <a:tc>
                  <a:txBody>
                    <a:bodyPr/>
                    <a:lstStyle/>
                    <a:p>
                      <a:pPr algn="l" fontAlgn="ctr"/>
                      <a:r>
                        <a:rPr lang="en-US" sz="1050" u="none" strike="noStrike" dirty="0">
                          <a:effectLst/>
                        </a:rPr>
                        <a:t>Cord complications (14)</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13−, 1↑</a:t>
                      </a:r>
                      <a:endParaRPr lang="en-US" sz="1050" b="0" i="0" u="none" strike="noStrike">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1.50 (1.00–2.24)</a:t>
                      </a:r>
                      <a:endParaRPr lang="en-US" sz="1050" b="0" i="0" u="none" strike="noStrike">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2556510046"/>
                  </a:ext>
                </a:extLst>
              </a:tr>
              <a:tr h="341951">
                <a:tc>
                  <a:txBody>
                    <a:bodyPr/>
                    <a:lstStyle/>
                    <a:p>
                      <a:pPr algn="l" fontAlgn="ctr"/>
                      <a:r>
                        <a:rPr lang="en-US" sz="1050" u="none" strike="noStrike" dirty="0">
                          <a:effectLst/>
                        </a:rPr>
                        <a:t>Fetal distress (4)</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3−, 1↑</a:t>
                      </a:r>
                      <a:endParaRPr lang="en-US" sz="1050" b="0" i="0" u="none" strike="noStrike">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1.52 (1.09–2.12)</a:t>
                      </a:r>
                      <a:endParaRPr lang="en-US" sz="1050" b="0" i="0" u="none" strike="noStrike">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3850505194"/>
                  </a:ext>
                </a:extLst>
              </a:tr>
              <a:tr h="341951">
                <a:tc>
                  <a:txBody>
                    <a:bodyPr/>
                    <a:lstStyle/>
                    <a:p>
                      <a:pPr algn="l" fontAlgn="ctr"/>
                      <a:r>
                        <a:rPr lang="en-US" sz="1050" u="none" strike="noStrike" dirty="0">
                          <a:effectLst/>
                        </a:rPr>
                        <a:t>Birth injury or trauma (6)</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6−</a:t>
                      </a:r>
                      <a:endParaRPr lang="en-US" sz="1050" b="0" i="0" u="none" strike="noStrike">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4.90 (1.41–16.94)</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90412646"/>
                  </a:ext>
                </a:extLst>
              </a:tr>
              <a:tr h="341951">
                <a:tc>
                  <a:txBody>
                    <a:bodyPr/>
                    <a:lstStyle/>
                    <a:p>
                      <a:pPr algn="l" fontAlgn="ctr"/>
                      <a:r>
                        <a:rPr lang="en-US" sz="1050" u="none" strike="noStrike" dirty="0">
                          <a:effectLst/>
                        </a:rPr>
                        <a:t>Twins or multiple birth (10)</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7−, 3↑</a:t>
                      </a:r>
                      <a:endParaRPr lang="en-US" sz="1050" b="0" i="0" u="none" strike="noStrike">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1.77 (1.23–2.55)</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475082691"/>
                  </a:ext>
                </a:extLst>
              </a:tr>
              <a:tr h="341951">
                <a:tc>
                  <a:txBody>
                    <a:bodyPr/>
                    <a:lstStyle/>
                    <a:p>
                      <a:pPr algn="l" fontAlgn="ctr"/>
                      <a:r>
                        <a:rPr lang="en-US" sz="1050" u="none" strike="noStrike" dirty="0">
                          <a:effectLst/>
                        </a:rPr>
                        <a:t>Maternal hemorrhage (4)</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3−, 1↑</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2.39 (1.35–4.21)</a:t>
                      </a:r>
                      <a:endParaRPr lang="en-US" sz="1050" b="0" i="0" u="none" strike="noStrike">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4215506721"/>
                  </a:ext>
                </a:extLst>
              </a:tr>
              <a:tr h="341951">
                <a:tc>
                  <a:txBody>
                    <a:bodyPr/>
                    <a:lstStyle/>
                    <a:p>
                      <a:pPr algn="l" fontAlgn="ctr"/>
                      <a:r>
                        <a:rPr lang="en-US" sz="1050" b="1" u="none" strike="noStrike" dirty="0">
                          <a:effectLst/>
                        </a:rPr>
                        <a:t>Birth weight and size</a:t>
                      </a:r>
                      <a:endParaRPr lang="en-US" sz="1050" b="1"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 </a:t>
                      </a:r>
                      <a:endParaRPr lang="en-US" sz="1050" b="0" i="0" u="none" strike="noStrike">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 </a:t>
                      </a:r>
                      <a:endParaRPr lang="en-US" sz="1050" b="0" i="0" u="none" strike="noStrike">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1071694248"/>
                  </a:ext>
                </a:extLst>
              </a:tr>
              <a:tr h="341951">
                <a:tc>
                  <a:txBody>
                    <a:bodyPr/>
                    <a:lstStyle/>
                    <a:p>
                      <a:pPr algn="l" fontAlgn="ctr"/>
                      <a:r>
                        <a:rPr lang="en-US" sz="1050" u="none" strike="noStrike" dirty="0">
                          <a:effectLst/>
                        </a:rPr>
                        <a:t>Total birth weight (decreased) (15)</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12−, 2↑, 1↓</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 </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1485140226"/>
                  </a:ext>
                </a:extLst>
              </a:tr>
              <a:tr h="341951">
                <a:tc>
                  <a:txBody>
                    <a:bodyPr/>
                    <a:lstStyle/>
                    <a:p>
                      <a:pPr algn="l" fontAlgn="ctr"/>
                      <a:r>
                        <a:rPr lang="en-US" sz="1050" u="none" strike="noStrike" dirty="0">
                          <a:effectLst/>
                        </a:rPr>
                        <a:t>Low birth weight (&lt;2500 g) (15)</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8−, 7↑</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1.63 (1.19–2.33)</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1692990124"/>
                  </a:ext>
                </a:extLst>
              </a:tr>
              <a:tr h="341951">
                <a:tc>
                  <a:txBody>
                    <a:bodyPr/>
                    <a:lstStyle/>
                    <a:p>
                      <a:pPr algn="l" fontAlgn="ctr"/>
                      <a:r>
                        <a:rPr lang="en-US" sz="1050" u="none" strike="noStrike" dirty="0">
                          <a:effectLst/>
                        </a:rPr>
                        <a:t>Small for gestational age (10)</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7−, 3↑</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1.35 (1.14–1.61)</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1614285098"/>
                  </a:ext>
                </a:extLst>
              </a:tr>
              <a:tr h="341951">
                <a:tc>
                  <a:txBody>
                    <a:bodyPr/>
                    <a:lstStyle/>
                    <a:p>
                      <a:pPr algn="l" fontAlgn="ctr"/>
                      <a:r>
                        <a:rPr lang="en-US" sz="1050" b="1" u="none" strike="noStrike" dirty="0">
                          <a:effectLst/>
                        </a:rPr>
                        <a:t>Clinical impression</a:t>
                      </a:r>
                      <a:endParaRPr lang="en-US" sz="1050" b="1"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 </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 </a:t>
                      </a:r>
                      <a:endParaRPr lang="en-US" sz="1050" b="0" i="0" u="none" strike="noStrike">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987028774"/>
                  </a:ext>
                </a:extLst>
              </a:tr>
              <a:tr h="341951">
                <a:tc>
                  <a:txBody>
                    <a:bodyPr/>
                    <a:lstStyle/>
                    <a:p>
                      <a:pPr algn="l" fontAlgn="ctr"/>
                      <a:r>
                        <a:rPr lang="en-US" sz="1050" u="none" strike="noStrike" dirty="0">
                          <a:effectLst/>
                        </a:rPr>
                        <a:t>Congenital malformation (11)</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4−, 7↑</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1.80 (1.42–2.82)</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3178713446"/>
                  </a:ext>
                </a:extLst>
              </a:tr>
              <a:tr h="341951">
                <a:tc>
                  <a:txBody>
                    <a:bodyPr/>
                    <a:lstStyle/>
                    <a:p>
                      <a:pPr algn="l" fontAlgn="ctr"/>
                      <a:r>
                        <a:rPr lang="en-US" sz="1050" b="1" u="none" strike="noStrike" dirty="0">
                          <a:effectLst/>
                        </a:rPr>
                        <a:t>Apgar score</a:t>
                      </a:r>
                      <a:endParaRPr lang="en-US" sz="1050" b="1"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 </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 </a:t>
                      </a:r>
                      <a:endParaRPr lang="en-US" sz="1050" b="0" i="0" u="none" strike="noStrike">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3441576987"/>
                  </a:ext>
                </a:extLst>
              </a:tr>
              <a:tr h="341951">
                <a:tc>
                  <a:txBody>
                    <a:bodyPr/>
                    <a:lstStyle/>
                    <a:p>
                      <a:pPr algn="l" fontAlgn="ctr"/>
                      <a:r>
                        <a:rPr lang="en-US" sz="1050" u="none" strike="noStrike" dirty="0">
                          <a:effectLst/>
                        </a:rPr>
                        <a:t>Low 5-minute Apgar score (8)</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6−, 2↑</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1.67 (1.24–2.26)</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816011913"/>
                  </a:ext>
                </a:extLst>
              </a:tr>
              <a:tr h="341951">
                <a:tc>
                  <a:txBody>
                    <a:bodyPr/>
                    <a:lstStyle/>
                    <a:p>
                      <a:pPr algn="l" fontAlgn="ctr"/>
                      <a:r>
                        <a:rPr lang="en-US" sz="1050" b="1" u="none" strike="noStrike" dirty="0">
                          <a:effectLst/>
                        </a:rPr>
                        <a:t>Neonatal Status</a:t>
                      </a:r>
                      <a:endParaRPr lang="en-US" sz="1050" b="1"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 </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 </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2244132324"/>
                  </a:ext>
                </a:extLst>
              </a:tr>
              <a:tr h="341951">
                <a:tc>
                  <a:txBody>
                    <a:bodyPr/>
                    <a:lstStyle/>
                    <a:p>
                      <a:pPr algn="l" fontAlgn="ctr"/>
                      <a:r>
                        <a:rPr lang="en-US" sz="1050" u="none" strike="noStrike" dirty="0">
                          <a:effectLst/>
                        </a:rPr>
                        <a:t>Feeding difficulties (3)</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2↑, 1−</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3.35 (1.33–8.40)</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1172614220"/>
                  </a:ext>
                </a:extLst>
              </a:tr>
              <a:tr h="341951">
                <a:tc>
                  <a:txBody>
                    <a:bodyPr/>
                    <a:lstStyle/>
                    <a:p>
                      <a:pPr algn="l" fontAlgn="ctr"/>
                      <a:r>
                        <a:rPr lang="en-US" sz="1050" u="none" strike="noStrike" dirty="0">
                          <a:effectLst/>
                        </a:rPr>
                        <a:t>Meconium aspirated (3)</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2−, 1↑</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7.34 (2.30–23.47)</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2558539372"/>
                  </a:ext>
                </a:extLst>
              </a:tr>
              <a:tr h="341951">
                <a:tc>
                  <a:txBody>
                    <a:bodyPr/>
                    <a:lstStyle/>
                    <a:p>
                      <a:pPr algn="l" fontAlgn="ctr"/>
                      <a:r>
                        <a:rPr lang="en-US" sz="1050" b="1" u="none" strike="noStrike" dirty="0">
                          <a:effectLst/>
                        </a:rPr>
                        <a:t>Neonatal medical conditions</a:t>
                      </a:r>
                      <a:endParaRPr lang="en-US" sz="1050" b="1"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 </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 </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736692421"/>
                  </a:ext>
                </a:extLst>
              </a:tr>
              <a:tr h="341951">
                <a:tc>
                  <a:txBody>
                    <a:bodyPr/>
                    <a:lstStyle/>
                    <a:p>
                      <a:pPr algn="l" fontAlgn="ctr"/>
                      <a:r>
                        <a:rPr lang="en-US" sz="1050" u="none" strike="noStrike" dirty="0">
                          <a:effectLst/>
                        </a:rPr>
                        <a:t>Anemia (4)</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3−, 1↑</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7.87 (1.43–43.36)</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473104127"/>
                  </a:ext>
                </a:extLst>
              </a:tr>
              <a:tr h="341951">
                <a:tc>
                  <a:txBody>
                    <a:bodyPr/>
                    <a:lstStyle/>
                    <a:p>
                      <a:pPr algn="l" fontAlgn="ctr"/>
                      <a:r>
                        <a:rPr lang="en-US" sz="1050" u="none" strike="noStrike" dirty="0">
                          <a:effectLst/>
                        </a:rPr>
                        <a:t>ABO or Rh incompatible (5)</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4−, 1↑</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3.70 (1.90–7.23)</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1605438392"/>
                  </a:ext>
                </a:extLst>
              </a:tr>
              <a:tr h="341951">
                <a:tc>
                  <a:txBody>
                    <a:bodyPr/>
                    <a:lstStyle/>
                    <a:p>
                      <a:pPr algn="l" fontAlgn="ctr"/>
                      <a:r>
                        <a:rPr lang="en-US" sz="1050" u="none" strike="noStrike" dirty="0">
                          <a:effectLst/>
                        </a:rPr>
                        <a:t>Hyperbilirubinemia (6)</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 </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1.87 (1.01–3.47)</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759548801"/>
                  </a:ext>
                </a:extLst>
              </a:tr>
            </a:tbl>
          </a:graphicData>
        </a:graphic>
      </p:graphicFrame>
      <p:sp>
        <p:nvSpPr>
          <p:cNvPr id="5" name="Title 1">
            <a:extLst>
              <a:ext uri="{FF2B5EF4-FFF2-40B4-BE49-F238E27FC236}">
                <a16:creationId xmlns:a16="http://schemas.microsoft.com/office/drawing/2014/main" id="{24222F61-26EA-C04F-B5E0-2B6998F82D88}"/>
              </a:ext>
            </a:extLst>
          </p:cNvPr>
          <p:cNvSpPr>
            <a:spLocks noGrp="1"/>
          </p:cNvSpPr>
          <p:nvPr>
            <p:ph type="title"/>
          </p:nvPr>
        </p:nvSpPr>
        <p:spPr>
          <a:xfrm>
            <a:off x="6884124" y="274639"/>
            <a:ext cx="5307875" cy="1143000"/>
          </a:xfrm>
        </p:spPr>
        <p:txBody>
          <a:bodyPr>
            <a:noAutofit/>
          </a:bodyPr>
          <a:lstStyle/>
          <a:p>
            <a:r>
              <a:rPr lang="en-US" sz="3200" dirty="0"/>
              <a:t>Early Autism </a:t>
            </a:r>
            <a:br>
              <a:rPr lang="en-US" sz="3200" dirty="0"/>
            </a:br>
            <a:r>
              <a:rPr lang="en-US" sz="3200" dirty="0"/>
              <a:t>Risk Prediction</a:t>
            </a:r>
          </a:p>
        </p:txBody>
      </p:sp>
      <p:sp>
        <p:nvSpPr>
          <p:cNvPr id="2" name="TextBox 1">
            <a:extLst>
              <a:ext uri="{FF2B5EF4-FFF2-40B4-BE49-F238E27FC236}">
                <a16:creationId xmlns:a16="http://schemas.microsoft.com/office/drawing/2014/main" id="{407D8725-559D-544F-8D33-A1BB6792427E}"/>
              </a:ext>
            </a:extLst>
          </p:cNvPr>
          <p:cNvSpPr txBox="1"/>
          <p:nvPr/>
        </p:nvSpPr>
        <p:spPr>
          <a:xfrm>
            <a:off x="7500101" y="1551222"/>
            <a:ext cx="4143375" cy="3139321"/>
          </a:xfrm>
          <a:prstGeom prst="rect">
            <a:avLst/>
          </a:prstGeom>
          <a:noFill/>
        </p:spPr>
        <p:txBody>
          <a:bodyPr wrap="square" rtlCol="0">
            <a:spAutoFit/>
          </a:bodyPr>
          <a:lstStyle/>
          <a:p>
            <a:pPr marL="285750" indent="-285750">
              <a:buFont typeface="Arial" panose="020B0604020202020204" pitchFamily="34" charset="0"/>
              <a:buChar char="•"/>
            </a:pPr>
            <a:r>
              <a:rPr lang="en-US" dirty="0"/>
              <a:t>We’d like to identify at-risk children more promptly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But, we can only learn from what actually happened…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See who ends up being diagnosed and try to identify them earlier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about children never identified or lost to follow-up?</a:t>
            </a:r>
          </a:p>
        </p:txBody>
      </p:sp>
    </p:spTree>
    <p:extLst>
      <p:ext uri="{BB962C8B-B14F-4D97-AF65-F5344CB8AC3E}">
        <p14:creationId xmlns:p14="http://schemas.microsoft.com/office/powerpoint/2010/main" val="1474707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88F89-1BFE-9A42-A60A-3E83330E222A}"/>
              </a:ext>
            </a:extLst>
          </p:cNvPr>
          <p:cNvSpPr>
            <a:spLocks noGrp="1"/>
          </p:cNvSpPr>
          <p:nvPr>
            <p:ph type="title"/>
          </p:nvPr>
        </p:nvSpPr>
        <p:spPr>
          <a:xfrm>
            <a:off x="963083" y="4406901"/>
            <a:ext cx="11867091" cy="1362075"/>
          </a:xfrm>
        </p:spPr>
        <p:txBody>
          <a:bodyPr>
            <a:noAutofit/>
          </a:bodyPr>
          <a:lstStyle/>
          <a:p>
            <a:r>
              <a:rPr lang="en-US" sz="4400" dirty="0"/>
              <a:t>We’re Making Good Predictions… Now What do we do?</a:t>
            </a:r>
          </a:p>
        </p:txBody>
      </p:sp>
      <p:sp>
        <p:nvSpPr>
          <p:cNvPr id="3" name="Text Placeholder 2">
            <a:extLst>
              <a:ext uri="{FF2B5EF4-FFF2-40B4-BE49-F238E27FC236}">
                <a16:creationId xmlns:a16="http://schemas.microsoft.com/office/drawing/2014/main" id="{DF17E686-9A4D-CF4E-9766-57F0FD954BEE}"/>
              </a:ext>
            </a:extLst>
          </p:cNvPr>
          <p:cNvSpPr>
            <a:spLocks noGrp="1"/>
          </p:cNvSpPr>
          <p:nvPr>
            <p:ph type="body" idx="1"/>
          </p:nvPr>
        </p:nvSpPr>
        <p:spPr/>
        <p:txBody>
          <a:bodyPr/>
          <a:lstStyle/>
          <a:p>
            <a:r>
              <a:rPr lang="en-US" dirty="0"/>
              <a:t>Sequential Models in Practice</a:t>
            </a:r>
          </a:p>
        </p:txBody>
      </p:sp>
    </p:spTree>
    <p:extLst>
      <p:ext uri="{BB962C8B-B14F-4D97-AF65-F5344CB8AC3E}">
        <p14:creationId xmlns:p14="http://schemas.microsoft.com/office/powerpoint/2010/main" val="2889782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AB0D9-6104-274D-ACBB-9EFA9B8108B5}"/>
              </a:ext>
            </a:extLst>
          </p:cNvPr>
          <p:cNvSpPr>
            <a:spLocks noGrp="1"/>
          </p:cNvSpPr>
          <p:nvPr>
            <p:ph type="title"/>
          </p:nvPr>
        </p:nvSpPr>
        <p:spPr/>
        <p:txBody>
          <a:bodyPr/>
          <a:lstStyle/>
          <a:p>
            <a:r>
              <a:rPr lang="en-US" dirty="0"/>
              <a:t>Silent Deployment</a:t>
            </a:r>
          </a:p>
        </p:txBody>
      </p:sp>
      <p:sp>
        <p:nvSpPr>
          <p:cNvPr id="3" name="Content Placeholder 2">
            <a:extLst>
              <a:ext uri="{FF2B5EF4-FFF2-40B4-BE49-F238E27FC236}">
                <a16:creationId xmlns:a16="http://schemas.microsoft.com/office/drawing/2014/main" id="{1ACBE2CD-3884-FD4E-A013-6DBAB3E39030}"/>
              </a:ext>
            </a:extLst>
          </p:cNvPr>
          <p:cNvSpPr>
            <a:spLocks noGrp="1"/>
          </p:cNvSpPr>
          <p:nvPr>
            <p:ph idx="1"/>
          </p:nvPr>
        </p:nvSpPr>
        <p:spPr/>
        <p:txBody>
          <a:bodyPr>
            <a:normAutofit fontScale="77500" lnSpcReduction="20000"/>
          </a:bodyPr>
          <a:lstStyle/>
          <a:p>
            <a:r>
              <a:rPr lang="en-US" dirty="0"/>
              <a:t>Implement the model</a:t>
            </a:r>
          </a:p>
          <a:p>
            <a:pPr lvl="1"/>
            <a:r>
              <a:rPr lang="en-US" dirty="0"/>
              <a:t>Real-time data acquisition and processing (e.g. work from DIHI pipeline rather than curated dataset)</a:t>
            </a:r>
          </a:p>
          <a:p>
            <a:pPr lvl="1"/>
            <a:r>
              <a:rPr lang="en-US" dirty="0"/>
              <a:t>Determine criteria (available e.g. at admission) to trigger its application</a:t>
            </a:r>
          </a:p>
          <a:p>
            <a:pPr lvl="1"/>
            <a:r>
              <a:rPr lang="en-US" dirty="0"/>
              <a:t>Additional data used to refine the model</a:t>
            </a:r>
          </a:p>
          <a:p>
            <a:endParaRPr lang="en-US" dirty="0"/>
          </a:p>
          <a:p>
            <a:r>
              <a:rPr lang="en-US" dirty="0"/>
              <a:t>Secondary / ongoing prospective evaluation</a:t>
            </a:r>
          </a:p>
          <a:p>
            <a:pPr lvl="1"/>
            <a:r>
              <a:rPr lang="en-US" dirty="0"/>
              <a:t>Ensure model generalizes beyond initial data collection</a:t>
            </a:r>
          </a:p>
          <a:p>
            <a:pPr lvl="1"/>
            <a:r>
              <a:rPr lang="en-US" dirty="0"/>
              <a:t>Collection of secondary outcomes / metrics</a:t>
            </a:r>
          </a:p>
        </p:txBody>
      </p:sp>
    </p:spTree>
    <p:extLst>
      <p:ext uri="{BB962C8B-B14F-4D97-AF65-F5344CB8AC3E}">
        <p14:creationId xmlns:p14="http://schemas.microsoft.com/office/powerpoint/2010/main" val="29769522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53487-F24B-7346-81D1-36CEA3415623}"/>
              </a:ext>
            </a:extLst>
          </p:cNvPr>
          <p:cNvSpPr>
            <a:spLocks noGrp="1"/>
          </p:cNvSpPr>
          <p:nvPr>
            <p:ph type="title"/>
          </p:nvPr>
        </p:nvSpPr>
        <p:spPr>
          <a:xfrm>
            <a:off x="609600" y="0"/>
            <a:ext cx="10972800" cy="1143000"/>
          </a:xfrm>
        </p:spPr>
        <p:txBody>
          <a:bodyPr>
            <a:normAutofit fontScale="90000"/>
          </a:bodyPr>
          <a:lstStyle/>
          <a:p>
            <a:r>
              <a:rPr lang="en-US" dirty="0"/>
              <a:t>Passive Intervention (Dashboard)</a:t>
            </a:r>
          </a:p>
        </p:txBody>
      </p:sp>
      <p:pic>
        <p:nvPicPr>
          <p:cNvPr id="4" name="Picture 3">
            <a:extLst>
              <a:ext uri="{FF2B5EF4-FFF2-40B4-BE49-F238E27FC236}">
                <a16:creationId xmlns:a16="http://schemas.microsoft.com/office/drawing/2014/main" id="{72EADEAE-2682-7A4B-B00F-5143239AF33A}"/>
              </a:ext>
            </a:extLst>
          </p:cNvPr>
          <p:cNvPicPr>
            <a:picLocks noChangeAspect="1"/>
          </p:cNvPicPr>
          <p:nvPr/>
        </p:nvPicPr>
        <p:blipFill>
          <a:blip r:embed="rId3"/>
          <a:stretch>
            <a:fillRect/>
          </a:stretch>
        </p:blipFill>
        <p:spPr>
          <a:xfrm>
            <a:off x="1670050" y="1143000"/>
            <a:ext cx="8851900" cy="4957064"/>
          </a:xfrm>
          <a:prstGeom prst="rect">
            <a:avLst/>
          </a:prstGeom>
        </p:spPr>
      </p:pic>
    </p:spTree>
    <p:extLst>
      <p:ext uri="{BB962C8B-B14F-4D97-AF65-F5344CB8AC3E}">
        <p14:creationId xmlns:p14="http://schemas.microsoft.com/office/powerpoint/2010/main" val="1987910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88F89-1BFE-9A42-A60A-3E83330E222A}"/>
              </a:ext>
            </a:extLst>
          </p:cNvPr>
          <p:cNvSpPr>
            <a:spLocks noGrp="1"/>
          </p:cNvSpPr>
          <p:nvPr>
            <p:ph type="title"/>
          </p:nvPr>
        </p:nvSpPr>
        <p:spPr/>
        <p:txBody>
          <a:bodyPr>
            <a:normAutofit fontScale="90000"/>
          </a:bodyPr>
          <a:lstStyle/>
          <a:p>
            <a:r>
              <a:rPr lang="en-US" dirty="0"/>
              <a:t>The Easy Case… WE just evaluate performance</a:t>
            </a:r>
          </a:p>
        </p:txBody>
      </p:sp>
      <p:sp>
        <p:nvSpPr>
          <p:cNvPr id="3" name="Text Placeholder 2">
            <a:extLst>
              <a:ext uri="{FF2B5EF4-FFF2-40B4-BE49-F238E27FC236}">
                <a16:creationId xmlns:a16="http://schemas.microsoft.com/office/drawing/2014/main" id="{DF17E686-9A4D-CF4E-9766-57F0FD954BEE}"/>
              </a:ext>
            </a:extLst>
          </p:cNvPr>
          <p:cNvSpPr>
            <a:spLocks noGrp="1"/>
          </p:cNvSpPr>
          <p:nvPr>
            <p:ph type="body" idx="1"/>
          </p:nvPr>
        </p:nvSpPr>
        <p:spPr/>
        <p:txBody>
          <a:bodyPr/>
          <a:lstStyle/>
          <a:p>
            <a:r>
              <a:rPr lang="en-US" dirty="0"/>
              <a:t>Sequential Models in Practice</a:t>
            </a:r>
          </a:p>
        </p:txBody>
      </p:sp>
    </p:spTree>
    <p:extLst>
      <p:ext uri="{BB962C8B-B14F-4D97-AF65-F5344CB8AC3E}">
        <p14:creationId xmlns:p14="http://schemas.microsoft.com/office/powerpoint/2010/main" val="1038640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0EA7E-D65E-4448-8265-F3DF6AC9DB3B}"/>
              </a:ext>
            </a:extLst>
          </p:cNvPr>
          <p:cNvSpPr>
            <a:spLocks noGrp="1"/>
          </p:cNvSpPr>
          <p:nvPr>
            <p:ph type="title"/>
          </p:nvPr>
        </p:nvSpPr>
        <p:spPr>
          <a:xfrm>
            <a:off x="225083" y="274638"/>
            <a:ext cx="3995225" cy="6057899"/>
          </a:xfrm>
        </p:spPr>
        <p:txBody>
          <a:bodyPr>
            <a:normAutofit/>
          </a:bodyPr>
          <a:lstStyle/>
          <a:p>
            <a:r>
              <a:rPr lang="en-US" dirty="0"/>
              <a:t>Sepsis Watch Dashboard</a:t>
            </a:r>
          </a:p>
        </p:txBody>
      </p:sp>
      <p:pic>
        <p:nvPicPr>
          <p:cNvPr id="4" name="Picture 3">
            <a:extLst>
              <a:ext uri="{FF2B5EF4-FFF2-40B4-BE49-F238E27FC236}">
                <a16:creationId xmlns:a16="http://schemas.microsoft.com/office/drawing/2014/main" id="{1AB2469B-2B8F-BA45-B559-A885D8590E2D}"/>
              </a:ext>
            </a:extLst>
          </p:cNvPr>
          <p:cNvPicPr>
            <a:picLocks noChangeAspect="1"/>
          </p:cNvPicPr>
          <p:nvPr/>
        </p:nvPicPr>
        <p:blipFill>
          <a:blip r:embed="rId2"/>
          <a:stretch>
            <a:fillRect/>
          </a:stretch>
        </p:blipFill>
        <p:spPr>
          <a:xfrm>
            <a:off x="4357438" y="360367"/>
            <a:ext cx="7463206" cy="6057900"/>
          </a:xfrm>
          <a:prstGeom prst="rect">
            <a:avLst/>
          </a:prstGeom>
        </p:spPr>
      </p:pic>
    </p:spTree>
    <p:extLst>
      <p:ext uri="{BB962C8B-B14F-4D97-AF65-F5344CB8AC3E}">
        <p14:creationId xmlns:p14="http://schemas.microsoft.com/office/powerpoint/2010/main" val="41592392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B5DB7-FF34-EC49-A3BC-03100387E3A0}"/>
              </a:ext>
            </a:extLst>
          </p:cNvPr>
          <p:cNvSpPr>
            <a:spLocks noGrp="1"/>
          </p:cNvSpPr>
          <p:nvPr>
            <p:ph type="title"/>
          </p:nvPr>
        </p:nvSpPr>
        <p:spPr/>
        <p:txBody>
          <a:bodyPr/>
          <a:lstStyle/>
          <a:p>
            <a:r>
              <a:rPr lang="en-US" dirty="0"/>
              <a:t>Active Intervention</a:t>
            </a:r>
          </a:p>
        </p:txBody>
      </p:sp>
      <p:pic>
        <p:nvPicPr>
          <p:cNvPr id="4" name="Picture 3">
            <a:extLst>
              <a:ext uri="{FF2B5EF4-FFF2-40B4-BE49-F238E27FC236}">
                <a16:creationId xmlns:a16="http://schemas.microsoft.com/office/drawing/2014/main" id="{69E20D42-0AC7-DC4A-A17A-F3CAEB7B0413}"/>
              </a:ext>
            </a:extLst>
          </p:cNvPr>
          <p:cNvPicPr>
            <a:picLocks noChangeAspect="1"/>
          </p:cNvPicPr>
          <p:nvPr/>
        </p:nvPicPr>
        <p:blipFill>
          <a:blip r:embed="rId2"/>
          <a:stretch>
            <a:fillRect/>
          </a:stretch>
        </p:blipFill>
        <p:spPr>
          <a:xfrm>
            <a:off x="724584" y="1819561"/>
            <a:ext cx="5258874" cy="4087870"/>
          </a:xfrm>
          <a:prstGeom prst="rect">
            <a:avLst/>
          </a:prstGeom>
        </p:spPr>
      </p:pic>
      <p:sp>
        <p:nvSpPr>
          <p:cNvPr id="5" name="TextBox 4">
            <a:extLst>
              <a:ext uri="{FF2B5EF4-FFF2-40B4-BE49-F238E27FC236}">
                <a16:creationId xmlns:a16="http://schemas.microsoft.com/office/drawing/2014/main" id="{03DFF88B-9B66-B24D-A45C-509A35454458}"/>
              </a:ext>
            </a:extLst>
          </p:cNvPr>
          <p:cNvSpPr txBox="1"/>
          <p:nvPr/>
        </p:nvSpPr>
        <p:spPr>
          <a:xfrm>
            <a:off x="6487227" y="1601339"/>
            <a:ext cx="5484379"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Enroll patients at routine eye exam</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Upload fundoscopic images, receive system recommendation (refer or not refer)</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Weekly review by ophthalmologist to ensure no referrals missed</a:t>
            </a:r>
          </a:p>
          <a:p>
            <a:pPr marL="742950" lvl="1" indent="-285750">
              <a:buFont typeface="Courier New" panose="02070309020205020404" pitchFamily="49" charset="0"/>
              <a:buChar char="o"/>
            </a:pPr>
            <a:endParaRPr lang="en-US" sz="2400" dirty="0"/>
          </a:p>
          <a:p>
            <a:pPr marL="742950" lvl="1" indent="-285750">
              <a:buFont typeface="Courier New" panose="02070309020205020404" pitchFamily="49" charset="0"/>
              <a:buChar char="o"/>
            </a:pPr>
            <a:r>
              <a:rPr lang="en-US" sz="2400" dirty="0"/>
              <a:t>Refer if needed and missed by the system</a:t>
            </a:r>
          </a:p>
          <a:p>
            <a:pPr marL="742950" lvl="1" indent="-285750">
              <a:buFont typeface="Courier New" panose="02070309020205020404" pitchFamily="49" charset="0"/>
              <a:buChar char="o"/>
            </a:pPr>
            <a:r>
              <a:rPr lang="en-US" sz="2400" dirty="0"/>
              <a:t>Otherwise, take no action</a:t>
            </a:r>
          </a:p>
        </p:txBody>
      </p:sp>
    </p:spTree>
    <p:extLst>
      <p:ext uri="{BB962C8B-B14F-4D97-AF65-F5344CB8AC3E}">
        <p14:creationId xmlns:p14="http://schemas.microsoft.com/office/powerpoint/2010/main" val="3006878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B5DB7-FF34-EC49-A3BC-03100387E3A0}"/>
              </a:ext>
            </a:extLst>
          </p:cNvPr>
          <p:cNvSpPr>
            <a:spLocks noGrp="1"/>
          </p:cNvSpPr>
          <p:nvPr>
            <p:ph type="title"/>
          </p:nvPr>
        </p:nvSpPr>
        <p:spPr/>
        <p:txBody>
          <a:bodyPr/>
          <a:lstStyle/>
          <a:p>
            <a:r>
              <a:rPr lang="en-US" dirty="0"/>
              <a:t>Active Intervention</a:t>
            </a:r>
          </a:p>
        </p:txBody>
      </p:sp>
      <p:pic>
        <p:nvPicPr>
          <p:cNvPr id="4" name="Picture 3">
            <a:extLst>
              <a:ext uri="{FF2B5EF4-FFF2-40B4-BE49-F238E27FC236}">
                <a16:creationId xmlns:a16="http://schemas.microsoft.com/office/drawing/2014/main" id="{69E20D42-0AC7-DC4A-A17A-F3CAEB7B0413}"/>
              </a:ext>
            </a:extLst>
          </p:cNvPr>
          <p:cNvPicPr>
            <a:picLocks noChangeAspect="1"/>
          </p:cNvPicPr>
          <p:nvPr/>
        </p:nvPicPr>
        <p:blipFill>
          <a:blip r:embed="rId2"/>
          <a:stretch>
            <a:fillRect/>
          </a:stretch>
        </p:blipFill>
        <p:spPr>
          <a:xfrm>
            <a:off x="724584" y="1819561"/>
            <a:ext cx="5258874" cy="4087870"/>
          </a:xfrm>
          <a:prstGeom prst="rect">
            <a:avLst/>
          </a:prstGeom>
        </p:spPr>
      </p:pic>
      <p:sp>
        <p:nvSpPr>
          <p:cNvPr id="5" name="TextBox 4">
            <a:extLst>
              <a:ext uri="{FF2B5EF4-FFF2-40B4-BE49-F238E27FC236}">
                <a16:creationId xmlns:a16="http://schemas.microsoft.com/office/drawing/2014/main" id="{03DFF88B-9B66-B24D-A45C-509A35454458}"/>
              </a:ext>
            </a:extLst>
          </p:cNvPr>
          <p:cNvSpPr txBox="1"/>
          <p:nvPr/>
        </p:nvSpPr>
        <p:spPr>
          <a:xfrm>
            <a:off x="6487228" y="2340002"/>
            <a:ext cx="5428108"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In this case, the intervention is implemented at the health system level (routine procedures were changed)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Alternatively, could consider a provider-centered intervention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Or a patient-centered intervention</a:t>
            </a:r>
          </a:p>
        </p:txBody>
      </p:sp>
    </p:spTree>
    <p:extLst>
      <p:ext uri="{BB962C8B-B14F-4D97-AF65-F5344CB8AC3E}">
        <p14:creationId xmlns:p14="http://schemas.microsoft.com/office/powerpoint/2010/main" val="2895143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72B01-789A-1941-A44E-469189B5AA92}"/>
              </a:ext>
            </a:extLst>
          </p:cNvPr>
          <p:cNvSpPr>
            <a:spLocks noGrp="1"/>
          </p:cNvSpPr>
          <p:nvPr>
            <p:ph type="title"/>
          </p:nvPr>
        </p:nvSpPr>
        <p:spPr>
          <a:xfrm>
            <a:off x="609600" y="120777"/>
            <a:ext cx="10972800" cy="1143000"/>
          </a:xfrm>
        </p:spPr>
        <p:txBody>
          <a:bodyPr/>
          <a:lstStyle/>
          <a:p>
            <a:r>
              <a:rPr lang="en-US" dirty="0"/>
              <a:t>Let the market decide… ??</a:t>
            </a:r>
          </a:p>
        </p:txBody>
      </p:sp>
      <p:pic>
        <p:nvPicPr>
          <p:cNvPr id="4" name="Picture 3">
            <a:extLst>
              <a:ext uri="{FF2B5EF4-FFF2-40B4-BE49-F238E27FC236}">
                <a16:creationId xmlns:a16="http://schemas.microsoft.com/office/drawing/2014/main" id="{99310E78-4A5D-A741-B7B7-BA2429F8EBD3}"/>
              </a:ext>
            </a:extLst>
          </p:cNvPr>
          <p:cNvPicPr>
            <a:picLocks noChangeAspect="1"/>
          </p:cNvPicPr>
          <p:nvPr/>
        </p:nvPicPr>
        <p:blipFill>
          <a:blip r:embed="rId2"/>
          <a:stretch>
            <a:fillRect/>
          </a:stretch>
        </p:blipFill>
        <p:spPr>
          <a:xfrm>
            <a:off x="3922518" y="1263777"/>
            <a:ext cx="8035778" cy="4017889"/>
          </a:xfrm>
          <a:prstGeom prst="rect">
            <a:avLst/>
          </a:prstGeom>
        </p:spPr>
      </p:pic>
      <p:pic>
        <p:nvPicPr>
          <p:cNvPr id="5" name="Picture 4">
            <a:extLst>
              <a:ext uri="{FF2B5EF4-FFF2-40B4-BE49-F238E27FC236}">
                <a16:creationId xmlns:a16="http://schemas.microsoft.com/office/drawing/2014/main" id="{7433A10F-58BA-3040-A1E2-C8AB76AAE1A8}"/>
              </a:ext>
            </a:extLst>
          </p:cNvPr>
          <p:cNvPicPr>
            <a:picLocks noChangeAspect="1"/>
          </p:cNvPicPr>
          <p:nvPr/>
        </p:nvPicPr>
        <p:blipFill>
          <a:blip r:embed="rId3"/>
          <a:stretch>
            <a:fillRect/>
          </a:stretch>
        </p:blipFill>
        <p:spPr>
          <a:xfrm>
            <a:off x="333717" y="3832741"/>
            <a:ext cx="4152558" cy="2332982"/>
          </a:xfrm>
          <a:prstGeom prst="rect">
            <a:avLst/>
          </a:prstGeom>
        </p:spPr>
      </p:pic>
      <p:sp>
        <p:nvSpPr>
          <p:cNvPr id="6" name="Rectangle 5">
            <a:extLst>
              <a:ext uri="{FF2B5EF4-FFF2-40B4-BE49-F238E27FC236}">
                <a16:creationId xmlns:a16="http://schemas.microsoft.com/office/drawing/2014/main" id="{0EDCF73E-688D-914D-8599-7E82ABA297FF}"/>
              </a:ext>
            </a:extLst>
          </p:cNvPr>
          <p:cNvSpPr/>
          <p:nvPr/>
        </p:nvSpPr>
        <p:spPr>
          <a:xfrm>
            <a:off x="5286375" y="5594223"/>
            <a:ext cx="6296025" cy="461665"/>
          </a:xfrm>
          <a:prstGeom prst="rect">
            <a:avLst/>
          </a:prstGeom>
        </p:spPr>
        <p:txBody>
          <a:bodyPr wrap="square">
            <a:spAutoFit/>
          </a:bodyPr>
          <a:lstStyle/>
          <a:p>
            <a:r>
              <a:rPr lang="en-US" sz="1200" dirty="0"/>
              <a:t>https://</a:t>
            </a:r>
            <a:r>
              <a:rPr lang="en-US" sz="1200" dirty="0" err="1"/>
              <a:t>www.fda.gov</a:t>
            </a:r>
            <a:r>
              <a:rPr lang="en-US" sz="1200" dirty="0"/>
              <a:t>/medical-devices/device-software-functions-including-mobile-medical-applications/examples-software-functions-which-fda-will-exercise-enforcement-discretion</a:t>
            </a:r>
          </a:p>
        </p:txBody>
      </p:sp>
      <p:sp>
        <p:nvSpPr>
          <p:cNvPr id="7" name="TextBox 6">
            <a:extLst>
              <a:ext uri="{FF2B5EF4-FFF2-40B4-BE49-F238E27FC236}">
                <a16:creationId xmlns:a16="http://schemas.microsoft.com/office/drawing/2014/main" id="{1614A5C4-8FDC-D34D-BE36-B4FCB49A4171}"/>
              </a:ext>
            </a:extLst>
          </p:cNvPr>
          <p:cNvSpPr txBox="1"/>
          <p:nvPr/>
        </p:nvSpPr>
        <p:spPr>
          <a:xfrm>
            <a:off x="333717" y="1532596"/>
            <a:ext cx="3312918" cy="2031325"/>
          </a:xfrm>
          <a:prstGeom prst="rect">
            <a:avLst/>
          </a:prstGeom>
          <a:noFill/>
        </p:spPr>
        <p:txBody>
          <a:bodyPr wrap="square" rtlCol="0">
            <a:spAutoFit/>
          </a:bodyPr>
          <a:lstStyle/>
          <a:p>
            <a:r>
              <a:rPr lang="en-US" dirty="0"/>
              <a:t>In short, FDA won’t regulate if it:</a:t>
            </a:r>
          </a:p>
          <a:p>
            <a:endParaRPr lang="en-US" dirty="0"/>
          </a:p>
          <a:p>
            <a:pPr marL="285750" indent="-285750">
              <a:buFont typeface="Arial" panose="020B0604020202020204" pitchFamily="34" charset="0"/>
              <a:buChar char="•"/>
            </a:pPr>
            <a:r>
              <a:rPr lang="en-US" dirty="0"/>
              <a:t>Doesn’t provide </a:t>
            </a:r>
            <a:r>
              <a:rPr lang="en-US" i="1" dirty="0"/>
              <a:t>specific</a:t>
            </a:r>
            <a:r>
              <a:rPr lang="en-US" dirty="0"/>
              <a:t> treatment recommendations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Automates </a:t>
            </a:r>
            <a:r>
              <a:rPr lang="en-US" i="1" dirty="0"/>
              <a:t>routine</a:t>
            </a:r>
            <a:r>
              <a:rPr lang="en-US" dirty="0"/>
              <a:t> provider tasks</a:t>
            </a:r>
          </a:p>
        </p:txBody>
      </p:sp>
      <p:sp>
        <p:nvSpPr>
          <p:cNvPr id="8" name="Rectangle 7">
            <a:extLst>
              <a:ext uri="{FF2B5EF4-FFF2-40B4-BE49-F238E27FC236}">
                <a16:creationId xmlns:a16="http://schemas.microsoft.com/office/drawing/2014/main" id="{AF3F2187-BFCE-EB44-B228-81B8E47AF7C3}"/>
              </a:ext>
            </a:extLst>
          </p:cNvPr>
          <p:cNvSpPr/>
          <p:nvPr/>
        </p:nvSpPr>
        <p:spPr>
          <a:xfrm>
            <a:off x="3922518" y="1299335"/>
            <a:ext cx="6096000" cy="276999"/>
          </a:xfrm>
          <a:prstGeom prst="rect">
            <a:avLst/>
          </a:prstGeom>
        </p:spPr>
        <p:txBody>
          <a:bodyPr>
            <a:spAutoFit/>
          </a:bodyPr>
          <a:lstStyle/>
          <a:p>
            <a:r>
              <a:rPr lang="en-US" sz="1200" dirty="0"/>
              <a:t>https://</a:t>
            </a:r>
            <a:r>
              <a:rPr lang="en-US" sz="1200" dirty="0" err="1"/>
              <a:t>yourstory.com</a:t>
            </a:r>
            <a:r>
              <a:rPr lang="en-US" sz="1200" dirty="0"/>
              <a:t>/</a:t>
            </a:r>
            <a:r>
              <a:rPr lang="en-US" sz="1200" dirty="0" err="1"/>
              <a:t>mystory</a:t>
            </a:r>
            <a:r>
              <a:rPr lang="en-US" sz="1200" dirty="0"/>
              <a:t>/benefits-of-m-health-app-that-you-need-to-know-5kzzliyrni</a:t>
            </a:r>
          </a:p>
        </p:txBody>
      </p:sp>
    </p:spTree>
    <p:extLst>
      <p:ext uri="{BB962C8B-B14F-4D97-AF65-F5344CB8AC3E}">
        <p14:creationId xmlns:p14="http://schemas.microsoft.com/office/powerpoint/2010/main" val="11323529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88F89-1BFE-9A42-A60A-3E83330E222A}"/>
              </a:ext>
            </a:extLst>
          </p:cNvPr>
          <p:cNvSpPr>
            <a:spLocks noGrp="1"/>
          </p:cNvSpPr>
          <p:nvPr>
            <p:ph type="title"/>
          </p:nvPr>
        </p:nvSpPr>
        <p:spPr/>
        <p:txBody>
          <a:bodyPr>
            <a:normAutofit fontScale="90000"/>
          </a:bodyPr>
          <a:lstStyle/>
          <a:p>
            <a:r>
              <a:rPr lang="en-US" dirty="0"/>
              <a:t>We Know What to do, but When do we do it?</a:t>
            </a:r>
          </a:p>
        </p:txBody>
      </p:sp>
      <p:sp>
        <p:nvSpPr>
          <p:cNvPr id="3" name="Text Placeholder 2">
            <a:extLst>
              <a:ext uri="{FF2B5EF4-FFF2-40B4-BE49-F238E27FC236}">
                <a16:creationId xmlns:a16="http://schemas.microsoft.com/office/drawing/2014/main" id="{DF17E686-9A4D-CF4E-9766-57F0FD954BEE}"/>
              </a:ext>
            </a:extLst>
          </p:cNvPr>
          <p:cNvSpPr>
            <a:spLocks noGrp="1"/>
          </p:cNvSpPr>
          <p:nvPr>
            <p:ph type="body" idx="1"/>
          </p:nvPr>
        </p:nvSpPr>
        <p:spPr/>
        <p:txBody>
          <a:bodyPr/>
          <a:lstStyle/>
          <a:p>
            <a:r>
              <a:rPr lang="en-US" dirty="0"/>
              <a:t>Sequential Models in Practice</a:t>
            </a:r>
          </a:p>
        </p:txBody>
      </p:sp>
    </p:spTree>
    <p:extLst>
      <p:ext uri="{BB962C8B-B14F-4D97-AF65-F5344CB8AC3E}">
        <p14:creationId xmlns:p14="http://schemas.microsoft.com/office/powerpoint/2010/main" val="1292851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799119" y="1976085"/>
            <a:ext cx="4668981" cy="3785652"/>
          </a:xfrm>
          <a:prstGeom prst="rect">
            <a:avLst/>
          </a:prstGeom>
          <a:noFill/>
        </p:spPr>
        <p:txBody>
          <a:bodyPr wrap="square" rtlCol="0">
            <a:spAutoFit/>
          </a:bodyPr>
          <a:lstStyle/>
          <a:p>
            <a:r>
              <a:rPr lang="en-US" sz="2000" u="sng" dirty="0"/>
              <a:t>Decision</a:t>
            </a:r>
            <a:r>
              <a:rPr lang="en-US" sz="2000" dirty="0"/>
              <a:t>: initiate referral</a:t>
            </a:r>
          </a:p>
          <a:p>
            <a:endParaRPr lang="en-US" sz="2000" dirty="0"/>
          </a:p>
          <a:p>
            <a:r>
              <a:rPr lang="en-US" sz="2000" dirty="0"/>
              <a:t>*model is NOT used to rule out diagnoses*</a:t>
            </a:r>
          </a:p>
          <a:p>
            <a:endParaRPr lang="en-US" sz="2000" dirty="0"/>
          </a:p>
          <a:p>
            <a:endParaRPr lang="en-US" sz="2000" dirty="0"/>
          </a:p>
          <a:p>
            <a:r>
              <a:rPr lang="en-US" sz="2000" u="sng" dirty="0"/>
              <a:t>Measures of Success:</a:t>
            </a:r>
          </a:p>
          <a:p>
            <a:endParaRPr lang="en-US" sz="2000" dirty="0"/>
          </a:p>
          <a:p>
            <a:pPr marL="285750" indent="-285750">
              <a:buFont typeface="Arial" panose="020B0604020202020204" pitchFamily="34" charset="0"/>
              <a:buChar char="•"/>
            </a:pPr>
            <a:r>
              <a:rPr lang="en-US" sz="2000" dirty="0"/>
              <a:t>How much earlier, on average, can we diagnose and intervene?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How many children are unnecessarily referred?</a:t>
            </a:r>
          </a:p>
        </p:txBody>
      </p:sp>
      <p:sp>
        <p:nvSpPr>
          <p:cNvPr id="6" name="Title 1">
            <a:extLst>
              <a:ext uri="{FF2B5EF4-FFF2-40B4-BE49-F238E27FC236}">
                <a16:creationId xmlns:a16="http://schemas.microsoft.com/office/drawing/2014/main" id="{2D689F1D-1484-4E49-B86C-9AEB5992C409}"/>
              </a:ext>
            </a:extLst>
          </p:cNvPr>
          <p:cNvSpPr>
            <a:spLocks noGrp="1"/>
          </p:cNvSpPr>
          <p:nvPr>
            <p:ph type="title"/>
          </p:nvPr>
        </p:nvSpPr>
        <p:spPr>
          <a:xfrm>
            <a:off x="246934" y="241372"/>
            <a:ext cx="11589466" cy="741780"/>
          </a:xfrm>
        </p:spPr>
        <p:txBody>
          <a:bodyPr>
            <a:noAutofit/>
          </a:bodyPr>
          <a:lstStyle/>
          <a:p>
            <a:r>
              <a:rPr lang="en-US" sz="4400" dirty="0"/>
              <a:t>Clinically Meaningful Performance Measures</a:t>
            </a:r>
          </a:p>
        </p:txBody>
      </p:sp>
      <p:graphicFrame>
        <p:nvGraphicFramePr>
          <p:cNvPr id="7" name="Table 6">
            <a:extLst>
              <a:ext uri="{FF2B5EF4-FFF2-40B4-BE49-F238E27FC236}">
                <a16:creationId xmlns:a16="http://schemas.microsoft.com/office/drawing/2014/main" id="{96ECBAC6-8E02-9142-888A-E26455BB7162}"/>
              </a:ext>
            </a:extLst>
          </p:cNvPr>
          <p:cNvGraphicFramePr>
            <a:graphicFrameLocks noGrp="1"/>
          </p:cNvGraphicFramePr>
          <p:nvPr>
            <p:extLst>
              <p:ext uri="{D42A27DB-BD31-4B8C-83A1-F6EECF244321}">
                <p14:modId xmlns:p14="http://schemas.microsoft.com/office/powerpoint/2010/main" val="2175473183"/>
              </p:ext>
            </p:extLst>
          </p:nvPr>
        </p:nvGraphicFramePr>
        <p:xfrm>
          <a:off x="472002" y="1588317"/>
          <a:ext cx="5569665" cy="4415608"/>
        </p:xfrm>
        <a:graphic>
          <a:graphicData uri="http://schemas.openxmlformats.org/drawingml/2006/table">
            <a:tbl>
              <a:tblPr firstRow="1" bandRow="1"/>
              <a:tblGrid>
                <a:gridCol w="1856555">
                  <a:extLst>
                    <a:ext uri="{9D8B030D-6E8A-4147-A177-3AD203B41FA5}">
                      <a16:colId xmlns:a16="http://schemas.microsoft.com/office/drawing/2014/main" val="2801316983"/>
                    </a:ext>
                  </a:extLst>
                </a:gridCol>
                <a:gridCol w="1856555">
                  <a:extLst>
                    <a:ext uri="{9D8B030D-6E8A-4147-A177-3AD203B41FA5}">
                      <a16:colId xmlns:a16="http://schemas.microsoft.com/office/drawing/2014/main" val="2549965935"/>
                    </a:ext>
                  </a:extLst>
                </a:gridCol>
                <a:gridCol w="1856555">
                  <a:extLst>
                    <a:ext uri="{9D8B030D-6E8A-4147-A177-3AD203B41FA5}">
                      <a16:colId xmlns:a16="http://schemas.microsoft.com/office/drawing/2014/main" val="2737540672"/>
                    </a:ext>
                  </a:extLst>
                </a:gridCol>
              </a:tblGrid>
              <a:tr h="866290">
                <a:tc>
                  <a:txBody>
                    <a:bodyPr/>
                    <a:lstStyle>
                      <a:lvl1pPr marL="0" algn="l" defTabSz="609585" rtl="0" eaLnBrk="1" latinLnBrk="0" hangingPunct="1">
                        <a:defRPr sz="2400" b="1" kern="1200">
                          <a:solidFill>
                            <a:schemeClr val="lt1"/>
                          </a:solidFill>
                          <a:latin typeface="Calibri" panose="020F0502020204030204"/>
                        </a:defRPr>
                      </a:lvl1pPr>
                      <a:lvl2pPr marL="609585" algn="l" defTabSz="609585" rtl="0" eaLnBrk="1" latinLnBrk="0" hangingPunct="1">
                        <a:defRPr sz="2400" b="1" kern="1200">
                          <a:solidFill>
                            <a:schemeClr val="lt1"/>
                          </a:solidFill>
                          <a:latin typeface="Calibri" panose="020F0502020204030204"/>
                        </a:defRPr>
                      </a:lvl2pPr>
                      <a:lvl3pPr marL="1219170" algn="l" defTabSz="609585" rtl="0" eaLnBrk="1" latinLnBrk="0" hangingPunct="1">
                        <a:defRPr sz="2400" b="1" kern="1200">
                          <a:solidFill>
                            <a:schemeClr val="lt1"/>
                          </a:solidFill>
                          <a:latin typeface="Calibri" panose="020F0502020204030204"/>
                        </a:defRPr>
                      </a:lvl3pPr>
                      <a:lvl4pPr marL="1828754" algn="l" defTabSz="609585" rtl="0" eaLnBrk="1" latinLnBrk="0" hangingPunct="1">
                        <a:defRPr sz="2400" b="1" kern="1200">
                          <a:solidFill>
                            <a:schemeClr val="lt1"/>
                          </a:solidFill>
                          <a:latin typeface="Calibri" panose="020F0502020204030204"/>
                        </a:defRPr>
                      </a:lvl4pPr>
                      <a:lvl5pPr marL="2438339" algn="l" defTabSz="609585" rtl="0" eaLnBrk="1" latinLnBrk="0" hangingPunct="1">
                        <a:defRPr sz="2400" b="1" kern="1200">
                          <a:solidFill>
                            <a:schemeClr val="lt1"/>
                          </a:solidFill>
                          <a:latin typeface="Calibri" panose="020F0502020204030204"/>
                        </a:defRPr>
                      </a:lvl5pPr>
                      <a:lvl6pPr marL="3047924" algn="l" defTabSz="609585" rtl="0" eaLnBrk="1" latinLnBrk="0" hangingPunct="1">
                        <a:defRPr sz="2400" b="1" kern="1200">
                          <a:solidFill>
                            <a:schemeClr val="lt1"/>
                          </a:solidFill>
                          <a:latin typeface="Calibri" panose="020F0502020204030204"/>
                        </a:defRPr>
                      </a:lvl6pPr>
                      <a:lvl7pPr marL="3657509" algn="l" defTabSz="609585" rtl="0" eaLnBrk="1" latinLnBrk="0" hangingPunct="1">
                        <a:defRPr sz="2400" b="1" kern="1200">
                          <a:solidFill>
                            <a:schemeClr val="lt1"/>
                          </a:solidFill>
                          <a:latin typeface="Calibri" panose="020F0502020204030204"/>
                        </a:defRPr>
                      </a:lvl7pPr>
                      <a:lvl8pPr marL="4267093" algn="l" defTabSz="609585" rtl="0" eaLnBrk="1" latinLnBrk="0" hangingPunct="1">
                        <a:defRPr sz="2400" b="1" kern="1200">
                          <a:solidFill>
                            <a:schemeClr val="lt1"/>
                          </a:solidFill>
                          <a:latin typeface="Calibri" panose="020F0502020204030204"/>
                        </a:defRPr>
                      </a:lvl8pPr>
                      <a:lvl9pPr marL="4876678" algn="l" defTabSz="609585" rtl="0" eaLnBrk="1" latinLnBrk="0" hangingPunct="1">
                        <a:defRPr sz="2400" b="1" kern="1200">
                          <a:solidFill>
                            <a:schemeClr val="lt1"/>
                          </a:solidFill>
                          <a:latin typeface="Calibri" panose="020F0502020204030204"/>
                        </a:defRPr>
                      </a:lvl9pPr>
                    </a:lstStyle>
                    <a:p>
                      <a:pPr algn="ctr"/>
                      <a:endParaRPr lang="en-US" sz="1800" b="0" dirty="0">
                        <a:solidFill>
                          <a:schemeClr val="tx1"/>
                        </a:solidFill>
                      </a:endParaRPr>
                    </a:p>
                  </a:txBody>
                  <a:tcPr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b="1" kern="1200">
                          <a:solidFill>
                            <a:schemeClr val="lt1"/>
                          </a:solidFill>
                          <a:latin typeface="Calibri" panose="020F0502020204030204"/>
                        </a:defRPr>
                      </a:lvl1pPr>
                      <a:lvl2pPr marL="609585" algn="l" defTabSz="609585" rtl="0" eaLnBrk="1" latinLnBrk="0" hangingPunct="1">
                        <a:defRPr sz="2400" b="1" kern="1200">
                          <a:solidFill>
                            <a:schemeClr val="lt1"/>
                          </a:solidFill>
                          <a:latin typeface="Calibri" panose="020F0502020204030204"/>
                        </a:defRPr>
                      </a:lvl2pPr>
                      <a:lvl3pPr marL="1219170" algn="l" defTabSz="609585" rtl="0" eaLnBrk="1" latinLnBrk="0" hangingPunct="1">
                        <a:defRPr sz="2400" b="1" kern="1200">
                          <a:solidFill>
                            <a:schemeClr val="lt1"/>
                          </a:solidFill>
                          <a:latin typeface="Calibri" panose="020F0502020204030204"/>
                        </a:defRPr>
                      </a:lvl3pPr>
                      <a:lvl4pPr marL="1828754" algn="l" defTabSz="609585" rtl="0" eaLnBrk="1" latinLnBrk="0" hangingPunct="1">
                        <a:defRPr sz="2400" b="1" kern="1200">
                          <a:solidFill>
                            <a:schemeClr val="lt1"/>
                          </a:solidFill>
                          <a:latin typeface="Calibri" panose="020F0502020204030204"/>
                        </a:defRPr>
                      </a:lvl4pPr>
                      <a:lvl5pPr marL="2438339" algn="l" defTabSz="609585" rtl="0" eaLnBrk="1" latinLnBrk="0" hangingPunct="1">
                        <a:defRPr sz="2400" b="1" kern="1200">
                          <a:solidFill>
                            <a:schemeClr val="lt1"/>
                          </a:solidFill>
                          <a:latin typeface="Calibri" panose="020F0502020204030204"/>
                        </a:defRPr>
                      </a:lvl5pPr>
                      <a:lvl6pPr marL="3047924" algn="l" defTabSz="609585" rtl="0" eaLnBrk="1" latinLnBrk="0" hangingPunct="1">
                        <a:defRPr sz="2400" b="1" kern="1200">
                          <a:solidFill>
                            <a:schemeClr val="lt1"/>
                          </a:solidFill>
                          <a:latin typeface="Calibri" panose="020F0502020204030204"/>
                        </a:defRPr>
                      </a:lvl6pPr>
                      <a:lvl7pPr marL="3657509" algn="l" defTabSz="609585" rtl="0" eaLnBrk="1" latinLnBrk="0" hangingPunct="1">
                        <a:defRPr sz="2400" b="1" kern="1200">
                          <a:solidFill>
                            <a:schemeClr val="lt1"/>
                          </a:solidFill>
                          <a:latin typeface="Calibri" panose="020F0502020204030204"/>
                        </a:defRPr>
                      </a:lvl7pPr>
                      <a:lvl8pPr marL="4267093" algn="l" defTabSz="609585" rtl="0" eaLnBrk="1" latinLnBrk="0" hangingPunct="1">
                        <a:defRPr sz="2400" b="1" kern="1200">
                          <a:solidFill>
                            <a:schemeClr val="lt1"/>
                          </a:solidFill>
                          <a:latin typeface="Calibri" panose="020F0502020204030204"/>
                        </a:defRPr>
                      </a:lvl8pPr>
                      <a:lvl9pPr marL="4876678" algn="l" defTabSz="609585" rtl="0" eaLnBrk="1" latinLnBrk="0" hangingPunct="1">
                        <a:defRPr sz="2400" b="1" kern="1200">
                          <a:solidFill>
                            <a:schemeClr val="lt1"/>
                          </a:solidFill>
                          <a:latin typeface="Calibri" panose="020F0502020204030204"/>
                        </a:defRPr>
                      </a:lvl9pPr>
                    </a:lstStyle>
                    <a:p>
                      <a:pPr algn="ctr"/>
                      <a:r>
                        <a:rPr lang="en-US" sz="1800" b="0" dirty="0">
                          <a:solidFill>
                            <a:schemeClr val="tx1"/>
                          </a:solidFill>
                        </a:rPr>
                        <a:t>Model-based referral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b="1" kern="1200">
                          <a:solidFill>
                            <a:schemeClr val="lt1"/>
                          </a:solidFill>
                          <a:latin typeface="Calibri" panose="020F0502020204030204"/>
                        </a:defRPr>
                      </a:lvl1pPr>
                      <a:lvl2pPr marL="609585" algn="l" defTabSz="609585" rtl="0" eaLnBrk="1" latinLnBrk="0" hangingPunct="1">
                        <a:defRPr sz="2400" b="1" kern="1200">
                          <a:solidFill>
                            <a:schemeClr val="lt1"/>
                          </a:solidFill>
                          <a:latin typeface="Calibri" panose="020F0502020204030204"/>
                        </a:defRPr>
                      </a:lvl2pPr>
                      <a:lvl3pPr marL="1219170" algn="l" defTabSz="609585" rtl="0" eaLnBrk="1" latinLnBrk="0" hangingPunct="1">
                        <a:defRPr sz="2400" b="1" kern="1200">
                          <a:solidFill>
                            <a:schemeClr val="lt1"/>
                          </a:solidFill>
                          <a:latin typeface="Calibri" panose="020F0502020204030204"/>
                        </a:defRPr>
                      </a:lvl3pPr>
                      <a:lvl4pPr marL="1828754" algn="l" defTabSz="609585" rtl="0" eaLnBrk="1" latinLnBrk="0" hangingPunct="1">
                        <a:defRPr sz="2400" b="1" kern="1200">
                          <a:solidFill>
                            <a:schemeClr val="lt1"/>
                          </a:solidFill>
                          <a:latin typeface="Calibri" panose="020F0502020204030204"/>
                        </a:defRPr>
                      </a:lvl4pPr>
                      <a:lvl5pPr marL="2438339" algn="l" defTabSz="609585" rtl="0" eaLnBrk="1" latinLnBrk="0" hangingPunct="1">
                        <a:defRPr sz="2400" b="1" kern="1200">
                          <a:solidFill>
                            <a:schemeClr val="lt1"/>
                          </a:solidFill>
                          <a:latin typeface="Calibri" panose="020F0502020204030204"/>
                        </a:defRPr>
                      </a:lvl5pPr>
                      <a:lvl6pPr marL="3047924" algn="l" defTabSz="609585" rtl="0" eaLnBrk="1" latinLnBrk="0" hangingPunct="1">
                        <a:defRPr sz="2400" b="1" kern="1200">
                          <a:solidFill>
                            <a:schemeClr val="lt1"/>
                          </a:solidFill>
                          <a:latin typeface="Calibri" panose="020F0502020204030204"/>
                        </a:defRPr>
                      </a:lvl6pPr>
                      <a:lvl7pPr marL="3657509" algn="l" defTabSz="609585" rtl="0" eaLnBrk="1" latinLnBrk="0" hangingPunct="1">
                        <a:defRPr sz="2400" b="1" kern="1200">
                          <a:solidFill>
                            <a:schemeClr val="lt1"/>
                          </a:solidFill>
                          <a:latin typeface="Calibri" panose="020F0502020204030204"/>
                        </a:defRPr>
                      </a:lvl7pPr>
                      <a:lvl8pPr marL="4267093" algn="l" defTabSz="609585" rtl="0" eaLnBrk="1" latinLnBrk="0" hangingPunct="1">
                        <a:defRPr sz="2400" b="1" kern="1200">
                          <a:solidFill>
                            <a:schemeClr val="lt1"/>
                          </a:solidFill>
                          <a:latin typeface="Calibri" panose="020F0502020204030204"/>
                        </a:defRPr>
                      </a:lvl8pPr>
                      <a:lvl9pPr marL="4876678" algn="l" defTabSz="609585" rtl="0" eaLnBrk="1" latinLnBrk="0" hangingPunct="1">
                        <a:defRPr sz="2400" b="1" kern="1200">
                          <a:solidFill>
                            <a:schemeClr val="lt1"/>
                          </a:solidFill>
                          <a:latin typeface="Calibri" panose="020F0502020204030204"/>
                        </a:defRPr>
                      </a:lvl9pPr>
                    </a:lstStyle>
                    <a:p>
                      <a:pPr algn="ctr"/>
                      <a:r>
                        <a:rPr lang="en-US" sz="1800" b="0" dirty="0">
                          <a:solidFill>
                            <a:schemeClr val="tx1"/>
                          </a:solidFill>
                        </a:rPr>
                        <a:t>No model-based referral</a:t>
                      </a:r>
                    </a:p>
                  </a:txBody>
                  <a:tcPr anchor="ctr">
                    <a:lnL w="12700" cap="flat" cmpd="sng" algn="ctr">
                      <a:noFill/>
                      <a:prstDash val="solid"/>
                      <a:round/>
                      <a:headEnd type="none" w="med" len="med"/>
                      <a:tailEnd type="none" w="med" len="med"/>
                    </a:lnL>
                    <a:lnR w="12700" cmpd="sng">
                      <a:noFill/>
                    </a:lnR>
                    <a:lnT w="12700" cmpd="sng">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5055628"/>
                  </a:ext>
                </a:extLst>
              </a:tr>
              <a:tr h="1774659">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sz="1800" b="0" dirty="0">
                          <a:solidFill>
                            <a:schemeClr val="tx1"/>
                          </a:solidFill>
                        </a:rPr>
                        <a:t>Child has autism</a:t>
                      </a:r>
                    </a:p>
                  </a:txBody>
                  <a:tcPr anchor="ctr">
                    <a:lnL w="12700" cmpd="sng">
                      <a:noFill/>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endParaRPr lang="en-US" sz="1800" b="0" dirty="0">
                        <a:solidFill>
                          <a:schemeClr val="tx1"/>
                        </a:solidFill>
                      </a:endParaRPr>
                    </a:p>
                    <a:p>
                      <a:pPr algn="ctr"/>
                      <a:r>
                        <a:rPr lang="en-US" sz="1800" b="0" dirty="0">
                          <a:solidFill>
                            <a:schemeClr val="tx1"/>
                          </a:solidFill>
                        </a:rPr>
                        <a:t>Earlier Diagnosis</a:t>
                      </a:r>
                    </a:p>
                    <a:p>
                      <a:pPr algn="ctr"/>
                      <a:endParaRPr lang="en-US" sz="1800" b="0" dirty="0">
                        <a:solidFill>
                          <a:schemeClr val="tx1"/>
                        </a:solidFill>
                      </a:endParaRPr>
                    </a:p>
                    <a:p>
                      <a:pPr algn="ctr"/>
                      <a:endParaRPr lang="en-US" sz="1800" b="0" dirty="0">
                        <a:solidFill>
                          <a:schemeClr val="tx1"/>
                        </a:solidFill>
                      </a:endParaRPr>
                    </a:p>
                    <a:p>
                      <a:pPr algn="ctr"/>
                      <a:r>
                        <a:rPr lang="en-US" sz="1800" b="0" dirty="0">
                          <a:solidFill>
                            <a:schemeClr val="tx1"/>
                          </a:solidFill>
                        </a:rPr>
                        <a:t>(true positive)</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7CCA62">
                        <a:lumMod val="60000"/>
                        <a:lumOff val="40000"/>
                      </a:srgbClr>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sz="1800" b="0" dirty="0">
                          <a:solidFill>
                            <a:schemeClr val="tx1"/>
                          </a:solidFill>
                        </a:rPr>
                        <a:t>Referral via Current Mechanisms</a:t>
                      </a:r>
                    </a:p>
                    <a:p>
                      <a:pPr algn="ctr"/>
                      <a:endParaRPr lang="en-US" sz="1800" b="0" dirty="0">
                        <a:solidFill>
                          <a:schemeClr val="tx1"/>
                        </a:solidFill>
                      </a:endParaRPr>
                    </a:p>
                    <a:p>
                      <a:pPr algn="ctr"/>
                      <a:r>
                        <a:rPr lang="en-US" sz="1800" b="0" dirty="0">
                          <a:solidFill>
                            <a:schemeClr val="tx1"/>
                          </a:solidFill>
                        </a:rPr>
                        <a:t>(false negative)</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8263331"/>
                  </a:ext>
                </a:extLst>
              </a:tr>
              <a:tr h="1774659">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sz="1800" b="0" dirty="0">
                          <a:solidFill>
                            <a:schemeClr val="tx1"/>
                          </a:solidFill>
                        </a:rPr>
                        <a:t>Child does not have autism</a:t>
                      </a:r>
                    </a:p>
                  </a:txBody>
                  <a:tcPr anchor="ctr">
                    <a:lnL w="12700" cmpd="sng">
                      <a:noFill/>
                    </a:lnL>
                    <a:lnR w="12700" cap="flat" cmpd="sng" algn="ctr">
                      <a:solidFill>
                        <a:sysClr val="windowText" lastClr="000000"/>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sz="1800" b="0" dirty="0">
                          <a:solidFill>
                            <a:schemeClr val="tx1"/>
                          </a:solidFill>
                        </a:rPr>
                        <a:t>Unnecessary Specialist Visit</a:t>
                      </a:r>
                    </a:p>
                    <a:p>
                      <a:pPr algn="ctr"/>
                      <a:endParaRPr lang="en-US" sz="1800" b="0" dirty="0">
                        <a:solidFill>
                          <a:schemeClr val="tx1"/>
                        </a:solidFill>
                      </a:endParaRPr>
                    </a:p>
                    <a:p>
                      <a:pPr algn="ctr"/>
                      <a:r>
                        <a:rPr lang="en-US" sz="1800" b="0" dirty="0">
                          <a:solidFill>
                            <a:schemeClr val="tx1"/>
                          </a:solidFill>
                        </a:rPr>
                        <a:t>(false positive)</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rgbClr val="FF7C80"/>
                    </a:solidFill>
                  </a:tcPr>
                </a:tc>
                <a:tc>
                  <a:txBody>
                    <a:bodyPr/>
                    <a:lstStyle>
                      <a:lvl1pPr marL="0" algn="l" defTabSz="609585" rtl="0" eaLnBrk="1" latinLnBrk="0" hangingPunct="1">
                        <a:defRPr sz="2400" kern="1200">
                          <a:solidFill>
                            <a:schemeClr val="dk1"/>
                          </a:solidFill>
                          <a:latin typeface="Calibri" panose="020F0502020204030204"/>
                        </a:defRPr>
                      </a:lvl1pPr>
                      <a:lvl2pPr marL="609585" algn="l" defTabSz="609585" rtl="0" eaLnBrk="1" latinLnBrk="0" hangingPunct="1">
                        <a:defRPr sz="2400" kern="1200">
                          <a:solidFill>
                            <a:schemeClr val="dk1"/>
                          </a:solidFill>
                          <a:latin typeface="Calibri" panose="020F0502020204030204"/>
                        </a:defRPr>
                      </a:lvl2pPr>
                      <a:lvl3pPr marL="1219170" algn="l" defTabSz="609585" rtl="0" eaLnBrk="1" latinLnBrk="0" hangingPunct="1">
                        <a:defRPr sz="2400" kern="1200">
                          <a:solidFill>
                            <a:schemeClr val="dk1"/>
                          </a:solidFill>
                          <a:latin typeface="Calibri" panose="020F0502020204030204"/>
                        </a:defRPr>
                      </a:lvl3pPr>
                      <a:lvl4pPr marL="1828754" algn="l" defTabSz="609585" rtl="0" eaLnBrk="1" latinLnBrk="0" hangingPunct="1">
                        <a:defRPr sz="2400" kern="1200">
                          <a:solidFill>
                            <a:schemeClr val="dk1"/>
                          </a:solidFill>
                          <a:latin typeface="Calibri" panose="020F0502020204030204"/>
                        </a:defRPr>
                      </a:lvl4pPr>
                      <a:lvl5pPr marL="2438339" algn="l" defTabSz="609585" rtl="0" eaLnBrk="1" latinLnBrk="0" hangingPunct="1">
                        <a:defRPr sz="2400" kern="1200">
                          <a:solidFill>
                            <a:schemeClr val="dk1"/>
                          </a:solidFill>
                          <a:latin typeface="Calibri" panose="020F0502020204030204"/>
                        </a:defRPr>
                      </a:lvl5pPr>
                      <a:lvl6pPr marL="3047924" algn="l" defTabSz="609585" rtl="0" eaLnBrk="1" latinLnBrk="0" hangingPunct="1">
                        <a:defRPr sz="2400" kern="1200">
                          <a:solidFill>
                            <a:schemeClr val="dk1"/>
                          </a:solidFill>
                          <a:latin typeface="Calibri" panose="020F0502020204030204"/>
                        </a:defRPr>
                      </a:lvl6pPr>
                      <a:lvl7pPr marL="3657509" algn="l" defTabSz="609585" rtl="0" eaLnBrk="1" latinLnBrk="0" hangingPunct="1">
                        <a:defRPr sz="2400" kern="1200">
                          <a:solidFill>
                            <a:schemeClr val="dk1"/>
                          </a:solidFill>
                          <a:latin typeface="Calibri" panose="020F0502020204030204"/>
                        </a:defRPr>
                      </a:lvl7pPr>
                      <a:lvl8pPr marL="4267093" algn="l" defTabSz="609585" rtl="0" eaLnBrk="1" latinLnBrk="0" hangingPunct="1">
                        <a:defRPr sz="2400" kern="1200">
                          <a:solidFill>
                            <a:schemeClr val="dk1"/>
                          </a:solidFill>
                          <a:latin typeface="Calibri" panose="020F0502020204030204"/>
                        </a:defRPr>
                      </a:lvl8pPr>
                      <a:lvl9pPr marL="4876678" algn="l" defTabSz="609585" rtl="0" eaLnBrk="1" latinLnBrk="0" hangingPunct="1">
                        <a:defRPr sz="2400" kern="1200">
                          <a:solidFill>
                            <a:schemeClr val="dk1"/>
                          </a:solidFill>
                          <a:latin typeface="Calibri" panose="020F0502020204030204"/>
                        </a:defRPr>
                      </a:lvl9pPr>
                    </a:lstStyle>
                    <a:p>
                      <a:pPr algn="ctr"/>
                      <a:r>
                        <a:rPr lang="en-US" sz="1800" b="0" dirty="0">
                          <a:solidFill>
                            <a:schemeClr val="tx1"/>
                          </a:solidFill>
                        </a:rPr>
                        <a:t>No Action Taken or Needed</a:t>
                      </a:r>
                    </a:p>
                    <a:p>
                      <a:pPr algn="ctr"/>
                      <a:endParaRPr lang="en-US" sz="1800" b="0" dirty="0">
                        <a:solidFill>
                          <a:schemeClr val="tx1"/>
                        </a:solidFill>
                      </a:endParaRPr>
                    </a:p>
                    <a:p>
                      <a:pPr algn="ctr"/>
                      <a:r>
                        <a:rPr lang="en-US" sz="1800" b="0" dirty="0">
                          <a:solidFill>
                            <a:schemeClr val="tx1"/>
                          </a:solidFill>
                        </a:rPr>
                        <a:t>(true negative)</a:t>
                      </a:r>
                    </a:p>
                  </a:txBody>
                  <a:tcPr anchor="ctr">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6076080"/>
                  </a:ext>
                </a:extLst>
              </a:tr>
            </a:tbl>
          </a:graphicData>
        </a:graphic>
      </p:graphicFrame>
    </p:spTree>
    <p:extLst>
      <p:ext uri="{BB962C8B-B14F-4D97-AF65-F5344CB8AC3E}">
        <p14:creationId xmlns:p14="http://schemas.microsoft.com/office/powerpoint/2010/main" val="2663717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AB731-F43F-0146-9908-6252012E8649}"/>
              </a:ext>
            </a:extLst>
          </p:cNvPr>
          <p:cNvSpPr>
            <a:spLocks noGrp="1"/>
          </p:cNvSpPr>
          <p:nvPr>
            <p:ph type="title"/>
          </p:nvPr>
        </p:nvSpPr>
        <p:spPr/>
        <p:txBody>
          <a:bodyPr/>
          <a:lstStyle/>
          <a:p>
            <a:r>
              <a:rPr lang="en-US" dirty="0"/>
              <a:t>When do we intervene?</a:t>
            </a:r>
          </a:p>
        </p:txBody>
      </p:sp>
      <p:pic>
        <p:nvPicPr>
          <p:cNvPr id="4" name="Picture 3">
            <a:extLst>
              <a:ext uri="{FF2B5EF4-FFF2-40B4-BE49-F238E27FC236}">
                <a16:creationId xmlns:a16="http://schemas.microsoft.com/office/drawing/2014/main" id="{15E35A1E-593F-3F49-BCE3-CB419ED4D70F}"/>
              </a:ext>
            </a:extLst>
          </p:cNvPr>
          <p:cNvPicPr>
            <a:picLocks noChangeAspect="1"/>
          </p:cNvPicPr>
          <p:nvPr/>
        </p:nvPicPr>
        <p:blipFill rotWithShape="1">
          <a:blip r:embed="rId2"/>
          <a:srcRect l="4140" r="39635" b="14279"/>
          <a:stretch/>
        </p:blipFill>
        <p:spPr>
          <a:xfrm>
            <a:off x="757237" y="1674814"/>
            <a:ext cx="5886451" cy="3511549"/>
          </a:xfrm>
          <a:prstGeom prst="rect">
            <a:avLst/>
          </a:prstGeom>
        </p:spPr>
      </p:pic>
      <p:sp>
        <p:nvSpPr>
          <p:cNvPr id="5" name="TextBox 4">
            <a:extLst>
              <a:ext uri="{FF2B5EF4-FFF2-40B4-BE49-F238E27FC236}">
                <a16:creationId xmlns:a16="http://schemas.microsoft.com/office/drawing/2014/main" id="{5B7ABEF8-C98E-5647-826F-DDA06AA1AA3B}"/>
              </a:ext>
            </a:extLst>
          </p:cNvPr>
          <p:cNvSpPr txBox="1"/>
          <p:nvPr/>
        </p:nvSpPr>
        <p:spPr>
          <a:xfrm>
            <a:off x="1243013" y="5258872"/>
            <a:ext cx="5218095" cy="646331"/>
          </a:xfrm>
          <a:prstGeom prst="rect">
            <a:avLst/>
          </a:prstGeom>
          <a:noFill/>
        </p:spPr>
        <p:txBody>
          <a:bodyPr wrap="none" rtlCol="0">
            <a:spAutoFit/>
          </a:bodyPr>
          <a:lstStyle/>
          <a:p>
            <a:r>
              <a:rPr lang="en-US" dirty="0"/>
              <a:t>0.5    1.0     1.5    2.0     2.5    3.0     3.5    4.0     4.5    5.0</a:t>
            </a:r>
          </a:p>
          <a:p>
            <a:pPr algn="ctr"/>
            <a:r>
              <a:rPr lang="en-US" dirty="0"/>
              <a:t>Age (years)</a:t>
            </a:r>
          </a:p>
        </p:txBody>
      </p:sp>
      <p:sp>
        <p:nvSpPr>
          <p:cNvPr id="6" name="TextBox 5">
            <a:extLst>
              <a:ext uri="{FF2B5EF4-FFF2-40B4-BE49-F238E27FC236}">
                <a16:creationId xmlns:a16="http://schemas.microsoft.com/office/drawing/2014/main" id="{E3ECAE83-27D1-CB4F-B04D-A2C194CA7515}"/>
              </a:ext>
            </a:extLst>
          </p:cNvPr>
          <p:cNvSpPr txBox="1"/>
          <p:nvPr/>
        </p:nvSpPr>
        <p:spPr>
          <a:xfrm rot="16200000">
            <a:off x="132418" y="3244334"/>
            <a:ext cx="585032" cy="369332"/>
          </a:xfrm>
          <a:prstGeom prst="rect">
            <a:avLst/>
          </a:prstGeom>
          <a:noFill/>
        </p:spPr>
        <p:txBody>
          <a:bodyPr wrap="none" rtlCol="0">
            <a:spAutoFit/>
          </a:bodyPr>
          <a:lstStyle/>
          <a:p>
            <a:r>
              <a:rPr lang="en-US" dirty="0"/>
              <a:t>AUC</a:t>
            </a:r>
          </a:p>
        </p:txBody>
      </p:sp>
      <p:sp>
        <p:nvSpPr>
          <p:cNvPr id="7" name="TextBox 6">
            <a:extLst>
              <a:ext uri="{FF2B5EF4-FFF2-40B4-BE49-F238E27FC236}">
                <a16:creationId xmlns:a16="http://schemas.microsoft.com/office/drawing/2014/main" id="{E0C235AD-65DC-7442-B7DE-B8FA3F26A278}"/>
              </a:ext>
            </a:extLst>
          </p:cNvPr>
          <p:cNvSpPr txBox="1"/>
          <p:nvPr/>
        </p:nvSpPr>
        <p:spPr>
          <a:xfrm>
            <a:off x="6791325" y="1644024"/>
            <a:ext cx="5218095"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How good is model performance at time </a:t>
            </a:r>
            <a:r>
              <a:rPr lang="en-US" sz="2400" i="1" dirty="0"/>
              <a:t>t</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How concerning are false positives and/or false negatives at time </a:t>
            </a:r>
            <a:r>
              <a:rPr lang="en-US" sz="2400" i="1" dirty="0"/>
              <a:t>t</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How urgent is intervention at time </a:t>
            </a:r>
            <a:r>
              <a:rPr lang="en-US" sz="2400" i="1" dirty="0"/>
              <a:t>t</a:t>
            </a:r>
            <a:r>
              <a:rPr lang="en-US" sz="2400" dirty="0"/>
              <a: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Considering all these factors, what is our threshold for initiating referral, and does it change over time?</a:t>
            </a:r>
          </a:p>
        </p:txBody>
      </p:sp>
    </p:spTree>
    <p:extLst>
      <p:ext uri="{BB962C8B-B14F-4D97-AF65-F5344CB8AC3E}">
        <p14:creationId xmlns:p14="http://schemas.microsoft.com/office/powerpoint/2010/main" val="724677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AB731-F43F-0146-9908-6252012E8649}"/>
              </a:ext>
            </a:extLst>
          </p:cNvPr>
          <p:cNvSpPr>
            <a:spLocks noGrp="1"/>
          </p:cNvSpPr>
          <p:nvPr>
            <p:ph type="title"/>
          </p:nvPr>
        </p:nvSpPr>
        <p:spPr/>
        <p:txBody>
          <a:bodyPr/>
          <a:lstStyle/>
          <a:p>
            <a:r>
              <a:rPr lang="en-US" dirty="0"/>
              <a:t>When do we intervene?</a:t>
            </a:r>
          </a:p>
        </p:txBody>
      </p:sp>
      <p:pic>
        <p:nvPicPr>
          <p:cNvPr id="4" name="Picture 3">
            <a:extLst>
              <a:ext uri="{FF2B5EF4-FFF2-40B4-BE49-F238E27FC236}">
                <a16:creationId xmlns:a16="http://schemas.microsoft.com/office/drawing/2014/main" id="{15E35A1E-593F-3F49-BCE3-CB419ED4D70F}"/>
              </a:ext>
            </a:extLst>
          </p:cNvPr>
          <p:cNvPicPr>
            <a:picLocks noChangeAspect="1"/>
          </p:cNvPicPr>
          <p:nvPr/>
        </p:nvPicPr>
        <p:blipFill rotWithShape="1">
          <a:blip r:embed="rId2"/>
          <a:srcRect l="4140" r="39635" b="14279"/>
          <a:stretch/>
        </p:blipFill>
        <p:spPr>
          <a:xfrm>
            <a:off x="757237" y="1674814"/>
            <a:ext cx="5886451" cy="3511549"/>
          </a:xfrm>
          <a:prstGeom prst="rect">
            <a:avLst/>
          </a:prstGeom>
        </p:spPr>
      </p:pic>
      <p:sp>
        <p:nvSpPr>
          <p:cNvPr id="5" name="TextBox 4">
            <a:extLst>
              <a:ext uri="{FF2B5EF4-FFF2-40B4-BE49-F238E27FC236}">
                <a16:creationId xmlns:a16="http://schemas.microsoft.com/office/drawing/2014/main" id="{5B7ABEF8-C98E-5647-826F-DDA06AA1AA3B}"/>
              </a:ext>
            </a:extLst>
          </p:cNvPr>
          <p:cNvSpPr txBox="1"/>
          <p:nvPr/>
        </p:nvSpPr>
        <p:spPr>
          <a:xfrm>
            <a:off x="1243013" y="5258872"/>
            <a:ext cx="5218095" cy="646331"/>
          </a:xfrm>
          <a:prstGeom prst="rect">
            <a:avLst/>
          </a:prstGeom>
          <a:noFill/>
        </p:spPr>
        <p:txBody>
          <a:bodyPr wrap="none" rtlCol="0">
            <a:spAutoFit/>
          </a:bodyPr>
          <a:lstStyle/>
          <a:p>
            <a:r>
              <a:rPr lang="en-US" dirty="0"/>
              <a:t>0.5    1.0     1.5    2.0     2.5    3.0     3.5    4.0     4.5    5.0</a:t>
            </a:r>
          </a:p>
          <a:p>
            <a:pPr algn="ctr"/>
            <a:r>
              <a:rPr lang="en-US" dirty="0"/>
              <a:t>Age (years)</a:t>
            </a:r>
          </a:p>
        </p:txBody>
      </p:sp>
      <p:sp>
        <p:nvSpPr>
          <p:cNvPr id="6" name="TextBox 5">
            <a:extLst>
              <a:ext uri="{FF2B5EF4-FFF2-40B4-BE49-F238E27FC236}">
                <a16:creationId xmlns:a16="http://schemas.microsoft.com/office/drawing/2014/main" id="{E3ECAE83-27D1-CB4F-B04D-A2C194CA7515}"/>
              </a:ext>
            </a:extLst>
          </p:cNvPr>
          <p:cNvSpPr txBox="1"/>
          <p:nvPr/>
        </p:nvSpPr>
        <p:spPr>
          <a:xfrm rot="16200000">
            <a:off x="132418" y="3244334"/>
            <a:ext cx="585032" cy="369332"/>
          </a:xfrm>
          <a:prstGeom prst="rect">
            <a:avLst/>
          </a:prstGeom>
          <a:noFill/>
        </p:spPr>
        <p:txBody>
          <a:bodyPr wrap="none" rtlCol="0">
            <a:spAutoFit/>
          </a:bodyPr>
          <a:lstStyle/>
          <a:p>
            <a:r>
              <a:rPr lang="en-US" dirty="0"/>
              <a:t>AUC</a:t>
            </a:r>
          </a:p>
        </p:txBody>
      </p:sp>
      <p:sp>
        <p:nvSpPr>
          <p:cNvPr id="7" name="TextBox 6">
            <a:extLst>
              <a:ext uri="{FF2B5EF4-FFF2-40B4-BE49-F238E27FC236}">
                <a16:creationId xmlns:a16="http://schemas.microsoft.com/office/drawing/2014/main" id="{E0C235AD-65DC-7442-B7DE-B8FA3F26A278}"/>
              </a:ext>
            </a:extLst>
          </p:cNvPr>
          <p:cNvSpPr txBox="1"/>
          <p:nvPr/>
        </p:nvSpPr>
        <p:spPr>
          <a:xfrm>
            <a:off x="7052805" y="1675573"/>
            <a:ext cx="4898927" cy="4154984"/>
          </a:xfrm>
          <a:prstGeom prst="rect">
            <a:avLst/>
          </a:prstGeom>
          <a:noFill/>
        </p:spPr>
        <p:txBody>
          <a:bodyPr wrap="square" rtlCol="0">
            <a:spAutoFit/>
          </a:bodyPr>
          <a:lstStyle/>
          <a:p>
            <a:r>
              <a:rPr lang="en-US" sz="2400" dirty="0"/>
              <a:t>Some work in this area…</a:t>
            </a:r>
          </a:p>
          <a:p>
            <a:r>
              <a:rPr lang="en-US" sz="2400" dirty="0"/>
              <a:t>But not enough.</a:t>
            </a:r>
          </a:p>
          <a:p>
            <a:endParaRPr lang="en-US" sz="2400" dirty="0"/>
          </a:p>
          <a:p>
            <a:pPr marL="342900" indent="-342900">
              <a:buFontTx/>
              <a:buChar char="-"/>
            </a:pPr>
            <a:r>
              <a:rPr lang="en-US" sz="2400" dirty="0"/>
              <a:t>Train model with a loss that is weighted based on time-varying importance of good predictions</a:t>
            </a:r>
          </a:p>
          <a:p>
            <a:pPr marL="342900" indent="-342900">
              <a:buFontTx/>
              <a:buChar char="-"/>
            </a:pPr>
            <a:endParaRPr lang="en-US" sz="2400" dirty="0"/>
          </a:p>
          <a:p>
            <a:pPr marL="342900" indent="-342900">
              <a:buFontTx/>
              <a:buChar char="-"/>
            </a:pPr>
            <a:r>
              <a:rPr lang="en-US" sz="2400" dirty="0"/>
              <a:t>Many predictions over time, but only </a:t>
            </a:r>
            <a:r>
              <a:rPr lang="en-US" sz="2400" i="1" dirty="0"/>
              <a:t>act</a:t>
            </a:r>
            <a:r>
              <a:rPr lang="en-US" sz="2400" dirty="0"/>
              <a:t> once</a:t>
            </a:r>
          </a:p>
          <a:p>
            <a:pPr marL="342900" indent="-342900">
              <a:buFontTx/>
              <a:buChar char="-"/>
            </a:pPr>
            <a:endParaRPr lang="en-US" sz="2400" dirty="0"/>
          </a:p>
          <a:p>
            <a:pPr marL="342900" indent="-342900">
              <a:buFontTx/>
              <a:buChar char="-"/>
            </a:pPr>
            <a:r>
              <a:rPr lang="en-US" sz="2400" dirty="0"/>
              <a:t>Connection to Secretary problem</a:t>
            </a:r>
          </a:p>
        </p:txBody>
      </p:sp>
    </p:spTree>
    <p:extLst>
      <p:ext uri="{BB962C8B-B14F-4D97-AF65-F5344CB8AC3E}">
        <p14:creationId xmlns:p14="http://schemas.microsoft.com/office/powerpoint/2010/main" val="1073036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91CDE-EE55-DF42-B952-047F7357C902}"/>
              </a:ext>
            </a:extLst>
          </p:cNvPr>
          <p:cNvSpPr>
            <a:spLocks noGrp="1"/>
          </p:cNvSpPr>
          <p:nvPr>
            <p:ph type="title"/>
          </p:nvPr>
        </p:nvSpPr>
        <p:spPr/>
        <p:txBody>
          <a:bodyPr/>
          <a:lstStyle/>
          <a:p>
            <a:r>
              <a:rPr lang="en-US" dirty="0"/>
              <a:t>Discussion Topics</a:t>
            </a:r>
          </a:p>
        </p:txBody>
      </p:sp>
      <p:sp>
        <p:nvSpPr>
          <p:cNvPr id="3" name="Content Placeholder 2">
            <a:extLst>
              <a:ext uri="{FF2B5EF4-FFF2-40B4-BE49-F238E27FC236}">
                <a16:creationId xmlns:a16="http://schemas.microsoft.com/office/drawing/2014/main" id="{2E80B1CF-DF71-D649-954C-01CC07113D41}"/>
              </a:ext>
            </a:extLst>
          </p:cNvPr>
          <p:cNvSpPr>
            <a:spLocks noGrp="1"/>
          </p:cNvSpPr>
          <p:nvPr>
            <p:ph idx="1"/>
          </p:nvPr>
        </p:nvSpPr>
        <p:spPr/>
        <p:txBody>
          <a:bodyPr/>
          <a:lstStyle/>
          <a:p>
            <a:r>
              <a:rPr lang="en-US" dirty="0"/>
              <a:t>Implementation in the health system</a:t>
            </a:r>
          </a:p>
          <a:p>
            <a:endParaRPr lang="en-US" dirty="0"/>
          </a:p>
          <a:p>
            <a:r>
              <a:rPr lang="en-US" dirty="0"/>
              <a:t>Structure of intervention</a:t>
            </a:r>
          </a:p>
          <a:p>
            <a:endParaRPr lang="en-US" dirty="0"/>
          </a:p>
          <a:p>
            <a:r>
              <a:rPr lang="en-US" dirty="0"/>
              <a:t>Timing of intervention</a:t>
            </a:r>
          </a:p>
        </p:txBody>
      </p:sp>
    </p:spTree>
    <p:extLst>
      <p:ext uri="{BB962C8B-B14F-4D97-AF65-F5344CB8AC3E}">
        <p14:creationId xmlns:p14="http://schemas.microsoft.com/office/powerpoint/2010/main" val="3387425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6216"/>
            <a:ext cx="10972800" cy="1143000"/>
          </a:xfrm>
        </p:spPr>
        <p:txBody>
          <a:bodyPr/>
          <a:lstStyle/>
          <a:p>
            <a:r>
              <a:rPr lang="en-US" dirty="0"/>
              <a:t>Deidentification of Patient Notes</a:t>
            </a:r>
          </a:p>
        </p:txBody>
      </p:sp>
      <p:pic>
        <p:nvPicPr>
          <p:cNvPr id="5" name="Picture 4"/>
          <p:cNvPicPr>
            <a:picLocks noChangeAspect="1"/>
          </p:cNvPicPr>
          <p:nvPr/>
        </p:nvPicPr>
        <p:blipFill>
          <a:blip r:embed="rId3"/>
          <a:stretch>
            <a:fillRect/>
          </a:stretch>
        </p:blipFill>
        <p:spPr>
          <a:xfrm>
            <a:off x="353569" y="1335992"/>
            <a:ext cx="6202681" cy="3740377"/>
          </a:xfrm>
          <a:prstGeom prst="rect">
            <a:avLst/>
          </a:prstGeom>
        </p:spPr>
      </p:pic>
      <p:sp>
        <p:nvSpPr>
          <p:cNvPr id="6" name="TextBox 5"/>
          <p:cNvSpPr txBox="1"/>
          <p:nvPr/>
        </p:nvSpPr>
        <p:spPr>
          <a:xfrm>
            <a:off x="353568" y="5350919"/>
            <a:ext cx="6399572" cy="923330"/>
          </a:xfrm>
          <a:prstGeom prst="rect">
            <a:avLst/>
          </a:prstGeom>
          <a:noFill/>
        </p:spPr>
        <p:txBody>
          <a:bodyPr wrap="none" rtlCol="0">
            <a:spAutoFit/>
          </a:bodyPr>
          <a:lstStyle/>
          <a:p>
            <a:pPr defTabSz="609539">
              <a:defRPr/>
            </a:pPr>
            <a:r>
              <a:rPr lang="en-US" b="1" dirty="0">
                <a:solidFill>
                  <a:prstClr val="black"/>
                </a:solidFill>
                <a:latin typeface="Calibri"/>
              </a:rPr>
              <a:t>De-identification of patient notes with recurrent neural networks</a:t>
            </a:r>
          </a:p>
          <a:p>
            <a:pPr defTabSz="609539">
              <a:defRPr/>
            </a:pPr>
            <a:r>
              <a:rPr lang="en-US" dirty="0" err="1">
                <a:solidFill>
                  <a:prstClr val="black"/>
                </a:solidFill>
                <a:latin typeface="Calibri"/>
                <a:cs typeface="Arial" panose="020B0604020202020204" pitchFamily="34" charset="0"/>
              </a:rPr>
              <a:t>Dernoncourt</a:t>
            </a:r>
            <a:r>
              <a:rPr lang="en-US" dirty="0">
                <a:solidFill>
                  <a:prstClr val="black"/>
                </a:solidFill>
                <a:latin typeface="Calibri"/>
                <a:cs typeface="Arial" panose="020B0604020202020204" pitchFamily="34" charset="0"/>
              </a:rPr>
              <a:t> F, Lee JY, </a:t>
            </a:r>
            <a:r>
              <a:rPr lang="en-US" dirty="0" err="1">
                <a:solidFill>
                  <a:prstClr val="black"/>
                </a:solidFill>
                <a:latin typeface="Calibri"/>
                <a:cs typeface="Arial" panose="020B0604020202020204" pitchFamily="34" charset="0"/>
              </a:rPr>
              <a:t>Uzuner</a:t>
            </a:r>
            <a:r>
              <a:rPr lang="en-US" dirty="0">
                <a:solidFill>
                  <a:prstClr val="black"/>
                </a:solidFill>
                <a:latin typeface="Calibri"/>
                <a:cs typeface="Arial" panose="020B0604020202020204" pitchFamily="34" charset="0"/>
              </a:rPr>
              <a:t> O, </a:t>
            </a:r>
            <a:r>
              <a:rPr lang="en-US" dirty="0" err="1">
                <a:solidFill>
                  <a:prstClr val="black"/>
                </a:solidFill>
                <a:latin typeface="Calibri"/>
                <a:cs typeface="Arial" panose="020B0604020202020204" pitchFamily="34" charset="0"/>
              </a:rPr>
              <a:t>Szolovits</a:t>
            </a:r>
            <a:r>
              <a:rPr lang="en-US" dirty="0">
                <a:solidFill>
                  <a:prstClr val="black"/>
                </a:solidFill>
                <a:latin typeface="Calibri"/>
                <a:cs typeface="Arial" panose="020B0604020202020204" pitchFamily="34" charset="0"/>
              </a:rPr>
              <a:t> P</a:t>
            </a:r>
            <a:endParaRPr lang="en-US" dirty="0">
              <a:solidFill>
                <a:prstClr val="black"/>
              </a:solidFill>
              <a:latin typeface="Calibri"/>
            </a:endParaRPr>
          </a:p>
          <a:p>
            <a:pPr defTabSz="609539">
              <a:defRPr/>
            </a:pPr>
            <a:r>
              <a:rPr lang="en-US" dirty="0">
                <a:solidFill>
                  <a:prstClr val="black"/>
                </a:solidFill>
                <a:latin typeface="Calibri"/>
              </a:rPr>
              <a:t>JAMIA 24(3), 2017, 596–606</a:t>
            </a:r>
          </a:p>
        </p:txBody>
      </p:sp>
      <p:sp>
        <p:nvSpPr>
          <p:cNvPr id="3" name="Rectangle 2"/>
          <p:cNvSpPr/>
          <p:nvPr/>
        </p:nvSpPr>
        <p:spPr>
          <a:xfrm>
            <a:off x="7491045" y="2084060"/>
            <a:ext cx="4243755" cy="3477875"/>
          </a:xfrm>
          <a:prstGeom prst="rect">
            <a:avLst/>
          </a:prstGeom>
        </p:spPr>
        <p:txBody>
          <a:bodyPr wrap="square">
            <a:spAutoFit/>
          </a:bodyPr>
          <a:lstStyle/>
          <a:p>
            <a:pPr marL="342891" indent="-342891" defTabSz="609539">
              <a:buFont typeface="Arial" panose="020B0604020202020204" pitchFamily="34" charset="0"/>
              <a:buChar char="•"/>
              <a:defRPr/>
            </a:pPr>
            <a:r>
              <a:rPr lang="en-US" sz="2000" dirty="0">
                <a:solidFill>
                  <a:prstClr val="black"/>
                </a:solidFill>
                <a:latin typeface="Arial" panose="020B0604020202020204" pitchFamily="34" charset="0"/>
                <a:cs typeface="Arial" panose="020B0604020202020204" pitchFamily="34" charset="0"/>
              </a:rPr>
              <a:t>A bidirectional RNN is used to identify PHI (18 HIPAA fields)</a:t>
            </a:r>
          </a:p>
          <a:p>
            <a:pPr marL="342891" indent="-342891" defTabSz="609539">
              <a:buFont typeface="Arial" panose="020B0604020202020204" pitchFamily="34" charset="0"/>
              <a:buChar char="•"/>
              <a:defRPr/>
            </a:pPr>
            <a:endParaRPr lang="en-US" sz="2000" dirty="0">
              <a:solidFill>
                <a:prstClr val="black"/>
              </a:solidFill>
              <a:latin typeface="Arial" panose="020B0604020202020204" pitchFamily="34" charset="0"/>
              <a:cs typeface="Arial" panose="020B0604020202020204" pitchFamily="34" charset="0"/>
            </a:endParaRPr>
          </a:p>
          <a:p>
            <a:pPr marL="342891" indent="-342891" defTabSz="609539">
              <a:buFont typeface="Arial" panose="020B0604020202020204" pitchFamily="34" charset="0"/>
              <a:buChar char="•"/>
              <a:defRPr/>
            </a:pPr>
            <a:r>
              <a:rPr lang="en-US" sz="2000" i="1" dirty="0">
                <a:solidFill>
                  <a:prstClr val="black"/>
                </a:solidFill>
                <a:latin typeface="Arial" panose="020B0604020202020204" pitchFamily="34" charset="0"/>
                <a:cs typeface="Arial" panose="020B0604020202020204" pitchFamily="34" charset="0"/>
              </a:rPr>
              <a:t>i2b2</a:t>
            </a:r>
            <a:r>
              <a:rPr lang="en-US" sz="2000" dirty="0">
                <a:solidFill>
                  <a:prstClr val="black"/>
                </a:solidFill>
                <a:latin typeface="Arial" panose="020B0604020202020204" pitchFamily="34" charset="0"/>
                <a:cs typeface="Arial" panose="020B0604020202020204" pitchFamily="34" charset="0"/>
              </a:rPr>
              <a:t>: 889 discharge summaries, &gt;28k PHI tokens</a:t>
            </a:r>
          </a:p>
          <a:p>
            <a:pPr marL="342891" indent="-342891" defTabSz="609539">
              <a:buFont typeface="Arial" panose="020B0604020202020204" pitchFamily="34" charset="0"/>
              <a:buChar char="•"/>
              <a:defRPr/>
            </a:pPr>
            <a:endParaRPr lang="en-US" sz="2000" dirty="0">
              <a:solidFill>
                <a:prstClr val="black"/>
              </a:solidFill>
              <a:latin typeface="Arial" panose="020B0604020202020204" pitchFamily="34" charset="0"/>
              <a:cs typeface="Arial" panose="020B0604020202020204" pitchFamily="34" charset="0"/>
            </a:endParaRPr>
          </a:p>
          <a:p>
            <a:pPr marL="342891" indent="-342891" defTabSz="609539">
              <a:buFont typeface="Arial" panose="020B0604020202020204" pitchFamily="34" charset="0"/>
              <a:buChar char="•"/>
              <a:defRPr/>
            </a:pPr>
            <a:r>
              <a:rPr lang="en-US" sz="2000" i="1" dirty="0">
                <a:solidFill>
                  <a:prstClr val="black"/>
                </a:solidFill>
                <a:latin typeface="Arial" panose="020B0604020202020204" pitchFamily="34" charset="0"/>
                <a:cs typeface="Arial" panose="020B0604020202020204" pitchFamily="34" charset="0"/>
              </a:rPr>
              <a:t>MIMIC</a:t>
            </a:r>
            <a:r>
              <a:rPr lang="en-US" sz="2000" dirty="0">
                <a:solidFill>
                  <a:prstClr val="black"/>
                </a:solidFill>
                <a:latin typeface="Arial" panose="020B0604020202020204" pitchFamily="34" charset="0"/>
                <a:cs typeface="Arial" panose="020B0604020202020204" pitchFamily="34" charset="0"/>
              </a:rPr>
              <a:t>: 1635 discharge summaries, &gt;60k PHI tokens</a:t>
            </a:r>
          </a:p>
          <a:p>
            <a:pPr marL="342891" indent="-342891" defTabSz="609539">
              <a:buFont typeface="Arial" panose="020B0604020202020204" pitchFamily="34" charset="0"/>
              <a:buChar char="•"/>
              <a:defRPr/>
            </a:pPr>
            <a:endParaRPr lang="en-US" sz="2000" dirty="0">
              <a:solidFill>
                <a:prstClr val="black"/>
              </a:solidFill>
              <a:latin typeface="Arial" panose="020B0604020202020204" pitchFamily="34" charset="0"/>
              <a:cs typeface="Arial" panose="020B0604020202020204" pitchFamily="34" charset="0"/>
            </a:endParaRPr>
          </a:p>
          <a:p>
            <a:pPr marL="342891" indent="-342891" defTabSz="609539">
              <a:buFont typeface="Arial" panose="020B0604020202020204" pitchFamily="34" charset="0"/>
              <a:buChar char="•"/>
              <a:defRPr/>
            </a:pPr>
            <a:r>
              <a:rPr lang="en-US" sz="2000" dirty="0">
                <a:solidFill>
                  <a:prstClr val="black"/>
                </a:solidFill>
                <a:latin typeface="Arial" panose="020B0604020202020204" pitchFamily="34" charset="0"/>
                <a:cs typeface="Arial" panose="020B0604020202020204" pitchFamily="34" charset="0"/>
              </a:rPr>
              <a:t>State of the art sensitivity and F1 metric on both datasets</a:t>
            </a:r>
          </a:p>
        </p:txBody>
      </p:sp>
    </p:spTree>
    <p:extLst>
      <p:ext uri="{BB962C8B-B14F-4D97-AF65-F5344CB8AC3E}">
        <p14:creationId xmlns:p14="http://schemas.microsoft.com/office/powerpoint/2010/main" val="3854556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8F495-8EFB-B544-94A1-D78263674381}"/>
              </a:ext>
            </a:extLst>
          </p:cNvPr>
          <p:cNvSpPr>
            <a:spLocks noGrp="1"/>
          </p:cNvSpPr>
          <p:nvPr>
            <p:ph type="title"/>
          </p:nvPr>
        </p:nvSpPr>
        <p:spPr/>
        <p:txBody>
          <a:bodyPr/>
          <a:lstStyle/>
          <a:p>
            <a:r>
              <a:rPr lang="en-US" dirty="0"/>
              <a:t>Train, Validation, Test</a:t>
            </a:r>
          </a:p>
        </p:txBody>
      </p:sp>
      <p:sp>
        <p:nvSpPr>
          <p:cNvPr id="4" name="Rectangle 3">
            <a:extLst>
              <a:ext uri="{FF2B5EF4-FFF2-40B4-BE49-F238E27FC236}">
                <a16:creationId xmlns:a16="http://schemas.microsoft.com/office/drawing/2014/main" id="{DC084476-ACB6-6A4C-ABA6-0A3609B52FAC}"/>
              </a:ext>
            </a:extLst>
          </p:cNvPr>
          <p:cNvSpPr/>
          <p:nvPr/>
        </p:nvSpPr>
        <p:spPr>
          <a:xfrm>
            <a:off x="2173701" y="1670491"/>
            <a:ext cx="4624387" cy="2308324"/>
          </a:xfrm>
          <a:prstGeom prst="rect">
            <a:avLst/>
          </a:prstGeom>
        </p:spPr>
        <p:txBody>
          <a:bodyPr wrap="square">
            <a:spAutoFit/>
          </a:bodyPr>
          <a:lstStyle/>
          <a:p>
            <a:r>
              <a:rPr lang="en-US" sz="3600" b="1" dirty="0">
                <a:latin typeface="NimbusRomNo9L"/>
              </a:rPr>
              <a:t>MIMIC:</a:t>
            </a:r>
          </a:p>
          <a:p>
            <a:endParaRPr lang="en-US" dirty="0">
              <a:solidFill>
                <a:schemeClr val="accent3"/>
              </a:solidFill>
              <a:latin typeface="NimbusRomNo9L"/>
            </a:endParaRPr>
          </a:p>
          <a:p>
            <a:r>
              <a:rPr lang="en-US" sz="3600" dirty="0">
                <a:solidFill>
                  <a:schemeClr val="accent3"/>
                </a:solidFill>
                <a:latin typeface="NimbusRomNo9L"/>
              </a:rPr>
              <a:t>80% train</a:t>
            </a:r>
            <a:r>
              <a:rPr lang="en-US" sz="3600" dirty="0">
                <a:solidFill>
                  <a:schemeClr val="tx1">
                    <a:lumMod val="50000"/>
                    <a:lumOff val="50000"/>
                  </a:schemeClr>
                </a:solidFill>
                <a:latin typeface="NimbusRomNo9L"/>
              </a:rPr>
              <a:t>/</a:t>
            </a:r>
            <a:r>
              <a:rPr lang="en-US" sz="3600" dirty="0">
                <a:solidFill>
                  <a:schemeClr val="accent4"/>
                </a:solidFill>
                <a:latin typeface="NimbusRomNo9L"/>
              </a:rPr>
              <a:t>validation</a:t>
            </a:r>
          </a:p>
          <a:p>
            <a:endParaRPr lang="en-US" dirty="0">
              <a:solidFill>
                <a:schemeClr val="accent2"/>
              </a:solidFill>
              <a:latin typeface="NimbusRomNo9L"/>
            </a:endParaRPr>
          </a:p>
          <a:p>
            <a:r>
              <a:rPr lang="en-US" sz="3600" dirty="0">
                <a:solidFill>
                  <a:schemeClr val="accent2"/>
                </a:solidFill>
                <a:latin typeface="NimbusRomNo9L"/>
              </a:rPr>
              <a:t>20% test</a:t>
            </a:r>
          </a:p>
        </p:txBody>
      </p:sp>
      <p:sp>
        <p:nvSpPr>
          <p:cNvPr id="5" name="Rectangle 4">
            <a:extLst>
              <a:ext uri="{FF2B5EF4-FFF2-40B4-BE49-F238E27FC236}">
                <a16:creationId xmlns:a16="http://schemas.microsoft.com/office/drawing/2014/main" id="{1E10A368-97F3-8F46-9FB8-E42F1874E54B}"/>
              </a:ext>
            </a:extLst>
          </p:cNvPr>
          <p:cNvSpPr/>
          <p:nvPr/>
        </p:nvSpPr>
        <p:spPr>
          <a:xfrm>
            <a:off x="1453896" y="4910417"/>
            <a:ext cx="3764280" cy="923330"/>
          </a:xfrm>
          <a:prstGeom prst="rect">
            <a:avLst/>
          </a:prstGeom>
        </p:spPr>
        <p:txBody>
          <a:bodyPr wrap="square">
            <a:spAutoFit/>
          </a:bodyPr>
          <a:lstStyle/>
          <a:p>
            <a:r>
              <a:rPr lang="en-US" dirty="0"/>
              <a:t>“All results were computed using the official evaluation script from the i2b2 2014 de-identification challenge.”</a:t>
            </a:r>
            <a:endParaRPr lang="en-US" sz="2000" dirty="0"/>
          </a:p>
        </p:txBody>
      </p:sp>
      <p:sp>
        <p:nvSpPr>
          <p:cNvPr id="7" name="Rectangle 6">
            <a:extLst>
              <a:ext uri="{FF2B5EF4-FFF2-40B4-BE49-F238E27FC236}">
                <a16:creationId xmlns:a16="http://schemas.microsoft.com/office/drawing/2014/main" id="{4FA34C4E-5DFE-A740-AA15-C90C27BB6C9F}"/>
              </a:ext>
            </a:extLst>
          </p:cNvPr>
          <p:cNvSpPr/>
          <p:nvPr/>
        </p:nvSpPr>
        <p:spPr>
          <a:xfrm>
            <a:off x="6466047" y="1670491"/>
            <a:ext cx="4624387" cy="2308324"/>
          </a:xfrm>
          <a:prstGeom prst="rect">
            <a:avLst/>
          </a:prstGeom>
        </p:spPr>
        <p:txBody>
          <a:bodyPr wrap="square">
            <a:spAutoFit/>
          </a:bodyPr>
          <a:lstStyle/>
          <a:p>
            <a:r>
              <a:rPr lang="en-US" sz="3600" b="1" dirty="0">
                <a:latin typeface="NimbusRomNo9L"/>
              </a:rPr>
              <a:t>i2b2:</a:t>
            </a:r>
          </a:p>
          <a:p>
            <a:endParaRPr lang="en-US" dirty="0">
              <a:solidFill>
                <a:schemeClr val="accent3"/>
              </a:solidFill>
              <a:latin typeface="NimbusRomNo9L"/>
            </a:endParaRPr>
          </a:p>
          <a:p>
            <a:r>
              <a:rPr lang="en-US" sz="3600" dirty="0">
                <a:solidFill>
                  <a:schemeClr val="accent3"/>
                </a:solidFill>
                <a:latin typeface="NimbusRomNo9L"/>
              </a:rPr>
              <a:t>60% train</a:t>
            </a:r>
            <a:r>
              <a:rPr lang="en-US" sz="3600" dirty="0">
                <a:solidFill>
                  <a:schemeClr val="tx1">
                    <a:lumMod val="50000"/>
                    <a:lumOff val="50000"/>
                  </a:schemeClr>
                </a:solidFill>
                <a:latin typeface="NimbusRomNo9L"/>
              </a:rPr>
              <a:t>/</a:t>
            </a:r>
            <a:r>
              <a:rPr lang="en-US" sz="3600" dirty="0">
                <a:solidFill>
                  <a:schemeClr val="accent4"/>
                </a:solidFill>
                <a:latin typeface="NimbusRomNo9L"/>
              </a:rPr>
              <a:t>validation</a:t>
            </a:r>
          </a:p>
          <a:p>
            <a:endParaRPr lang="en-US" dirty="0">
              <a:solidFill>
                <a:schemeClr val="accent2"/>
              </a:solidFill>
              <a:latin typeface="NimbusRomNo9L"/>
            </a:endParaRPr>
          </a:p>
          <a:p>
            <a:r>
              <a:rPr lang="en-US" sz="3600" dirty="0">
                <a:solidFill>
                  <a:schemeClr val="accent2"/>
                </a:solidFill>
                <a:latin typeface="NimbusRomNo9L"/>
              </a:rPr>
              <a:t>40% test</a:t>
            </a:r>
          </a:p>
        </p:txBody>
      </p:sp>
      <p:pic>
        <p:nvPicPr>
          <p:cNvPr id="3" name="Picture 2">
            <a:extLst>
              <a:ext uri="{FF2B5EF4-FFF2-40B4-BE49-F238E27FC236}">
                <a16:creationId xmlns:a16="http://schemas.microsoft.com/office/drawing/2014/main" id="{2E3EA90B-6F2E-0340-B89F-9D69A81639E6}"/>
              </a:ext>
            </a:extLst>
          </p:cNvPr>
          <p:cNvPicPr>
            <a:picLocks noChangeAspect="1"/>
          </p:cNvPicPr>
          <p:nvPr/>
        </p:nvPicPr>
        <p:blipFill>
          <a:blip r:embed="rId2"/>
          <a:stretch>
            <a:fillRect/>
          </a:stretch>
        </p:blipFill>
        <p:spPr>
          <a:xfrm>
            <a:off x="5697783" y="4231667"/>
            <a:ext cx="5148811" cy="2068771"/>
          </a:xfrm>
          <a:prstGeom prst="rect">
            <a:avLst/>
          </a:prstGeom>
        </p:spPr>
      </p:pic>
    </p:spTree>
    <p:extLst>
      <p:ext uri="{BB962C8B-B14F-4D97-AF65-F5344CB8AC3E}">
        <p14:creationId xmlns:p14="http://schemas.microsoft.com/office/powerpoint/2010/main" val="2832932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0F6E-6002-2346-9623-0B7CC0A77051}"/>
              </a:ext>
            </a:extLst>
          </p:cNvPr>
          <p:cNvSpPr>
            <a:spLocks noGrp="1"/>
          </p:cNvSpPr>
          <p:nvPr>
            <p:ph type="title"/>
          </p:nvPr>
        </p:nvSpPr>
        <p:spPr>
          <a:xfrm>
            <a:off x="0" y="0"/>
            <a:ext cx="12192000" cy="1143000"/>
          </a:xfrm>
        </p:spPr>
        <p:txBody>
          <a:bodyPr>
            <a:normAutofit fontScale="90000"/>
          </a:bodyPr>
          <a:lstStyle/>
          <a:p>
            <a:r>
              <a:rPr lang="en-US" dirty="0"/>
              <a:t>Examples of PHI Identified by the RNN</a:t>
            </a:r>
          </a:p>
        </p:txBody>
      </p:sp>
      <p:pic>
        <p:nvPicPr>
          <p:cNvPr id="4" name="Picture 3">
            <a:extLst>
              <a:ext uri="{FF2B5EF4-FFF2-40B4-BE49-F238E27FC236}">
                <a16:creationId xmlns:a16="http://schemas.microsoft.com/office/drawing/2014/main" id="{871CD5B4-C6BE-B54B-970D-A8D52CB0EFDC}"/>
              </a:ext>
            </a:extLst>
          </p:cNvPr>
          <p:cNvPicPr>
            <a:picLocks noChangeAspect="1"/>
          </p:cNvPicPr>
          <p:nvPr/>
        </p:nvPicPr>
        <p:blipFill rotWithShape="1">
          <a:blip r:embed="rId2"/>
          <a:srcRect t="16775"/>
          <a:stretch/>
        </p:blipFill>
        <p:spPr>
          <a:xfrm>
            <a:off x="2036717" y="1666240"/>
            <a:ext cx="8118567" cy="4074440"/>
          </a:xfrm>
          <a:prstGeom prst="rect">
            <a:avLst/>
          </a:prstGeom>
        </p:spPr>
      </p:pic>
    </p:spTree>
    <p:extLst>
      <p:ext uri="{BB962C8B-B14F-4D97-AF65-F5344CB8AC3E}">
        <p14:creationId xmlns:p14="http://schemas.microsoft.com/office/powerpoint/2010/main" val="375269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68" y="139658"/>
            <a:ext cx="11900771" cy="737167"/>
          </a:xfrm>
        </p:spPr>
        <p:txBody>
          <a:bodyPr>
            <a:normAutofit fontScale="90000"/>
          </a:bodyPr>
          <a:lstStyle/>
          <a:p>
            <a:r>
              <a:rPr lang="en-US" dirty="0"/>
              <a:t>Evaluation Metrics</a:t>
            </a:r>
          </a:p>
        </p:txBody>
      </p:sp>
      <p:sp>
        <p:nvSpPr>
          <p:cNvPr id="5" name="TextBox 4"/>
          <p:cNvSpPr txBox="1"/>
          <p:nvPr/>
        </p:nvSpPr>
        <p:spPr>
          <a:xfrm>
            <a:off x="699869" y="1658143"/>
            <a:ext cx="3735831" cy="3416320"/>
          </a:xfrm>
          <a:prstGeom prst="rect">
            <a:avLst/>
          </a:prstGeom>
          <a:noFill/>
        </p:spPr>
        <p:txBody>
          <a:bodyPr wrap="none" rtlCol="0">
            <a:spAutoFit/>
          </a:bodyPr>
          <a:lstStyle/>
          <a:p>
            <a:r>
              <a:rPr lang="en-US" dirty="0"/>
              <a:t>Precision, or positive predictive value:</a:t>
            </a:r>
          </a:p>
          <a:p>
            <a:endParaRPr lang="en-US" dirty="0"/>
          </a:p>
          <a:p>
            <a:endParaRPr lang="en-US" dirty="0"/>
          </a:p>
          <a:p>
            <a:endParaRPr lang="en-US" dirty="0"/>
          </a:p>
          <a:p>
            <a:endParaRPr lang="en-US" dirty="0"/>
          </a:p>
          <a:p>
            <a:endParaRPr lang="en-US" dirty="0"/>
          </a:p>
          <a:p>
            <a:r>
              <a:rPr lang="en-US" dirty="0"/>
              <a:t>Recall, or sensitivity:</a:t>
            </a:r>
          </a:p>
          <a:p>
            <a:endParaRPr lang="en-US" dirty="0"/>
          </a:p>
          <a:p>
            <a:endParaRPr lang="en-US" dirty="0"/>
          </a:p>
          <a:p>
            <a:endParaRPr lang="en-US" dirty="0"/>
          </a:p>
          <a:p>
            <a:endParaRPr lang="en-US" dirty="0"/>
          </a:p>
          <a:p>
            <a:r>
              <a:rPr lang="en-US" dirty="0"/>
              <a:t>F1-score:</a:t>
            </a:r>
          </a:p>
        </p:txBody>
      </p:sp>
      <mc:AlternateContent xmlns:mc="http://schemas.openxmlformats.org/markup-compatibility/2006" xmlns:a14="http://schemas.microsoft.com/office/drawing/2010/main">
        <mc:Choice Requires="a14">
          <p:sp>
            <p:nvSpPr>
              <p:cNvPr id="6" name="TextBox 5"/>
              <p:cNvSpPr txBox="1"/>
              <p:nvPr/>
            </p:nvSpPr>
            <p:spPr>
              <a:xfrm>
                <a:off x="2039272" y="2308672"/>
                <a:ext cx="2287485" cy="563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m:rPr>
                              <m:sty m:val="p"/>
                            </m:rPr>
                            <a:rPr lang="en-US">
                              <a:latin typeface="Cambria Math" panose="02040503050406030204" pitchFamily="18" charset="0"/>
                            </a:rPr>
                            <m:t>true</m:t>
                          </m:r>
                          <m:r>
                            <a:rPr lang="en-US">
                              <a:latin typeface="Cambria Math" panose="02040503050406030204" pitchFamily="18" charset="0"/>
                            </a:rPr>
                            <m:t> </m:t>
                          </m:r>
                          <m:r>
                            <m:rPr>
                              <m:sty m:val="p"/>
                            </m:rPr>
                            <a:rPr lang="en-US">
                              <a:latin typeface="Cambria Math" panose="02040503050406030204" pitchFamily="18" charset="0"/>
                            </a:rPr>
                            <m:t>positives</m:t>
                          </m:r>
                        </m:num>
                        <m:den>
                          <m:r>
                            <m:rPr>
                              <m:sty m:val="p"/>
                            </m:rPr>
                            <a:rPr lang="en-US">
                              <a:latin typeface="Cambria Math" panose="02040503050406030204" pitchFamily="18" charset="0"/>
                            </a:rPr>
                            <m:t>all</m:t>
                          </m:r>
                          <m:r>
                            <a:rPr lang="en-US">
                              <a:latin typeface="Cambria Math" panose="02040503050406030204" pitchFamily="18" charset="0"/>
                            </a:rPr>
                            <m:t> </m:t>
                          </m:r>
                          <m:r>
                            <m:rPr>
                              <m:sty m:val="p"/>
                            </m:rPr>
                            <a:rPr lang="en-US">
                              <a:latin typeface="Cambria Math" panose="02040503050406030204" pitchFamily="18" charset="0"/>
                            </a:rPr>
                            <m:t>positive</m:t>
                          </m:r>
                          <m:r>
                            <a:rPr lang="en-US">
                              <a:latin typeface="Cambria Math" panose="02040503050406030204" pitchFamily="18" charset="0"/>
                            </a:rPr>
                            <m:t> </m:t>
                          </m:r>
                          <m:r>
                            <m:rPr>
                              <m:sty m:val="p"/>
                            </m:rPr>
                            <a:rPr lang="en-US">
                              <a:latin typeface="Cambria Math" panose="02040503050406030204" pitchFamily="18" charset="0"/>
                            </a:rPr>
                            <m:t>predictions</m:t>
                          </m:r>
                        </m:den>
                      </m:f>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039272" y="2308672"/>
                <a:ext cx="2287485" cy="563296"/>
              </a:xfrm>
              <a:prstGeom prst="rect">
                <a:avLst/>
              </a:prstGeom>
              <a:blipFill>
                <a:blip r:embed="rId3"/>
                <a:stretch>
                  <a:fillRect l="-2210" t="-8889" r="-2762"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032059" y="3873352"/>
                <a:ext cx="2204130" cy="563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m:rPr>
                              <m:sty m:val="p"/>
                            </m:rPr>
                            <a:rPr lang="en-US">
                              <a:latin typeface="Cambria Math" panose="02040503050406030204" pitchFamily="18" charset="0"/>
                            </a:rPr>
                            <m:t>true</m:t>
                          </m:r>
                          <m:r>
                            <a:rPr lang="en-US">
                              <a:latin typeface="Cambria Math" panose="02040503050406030204" pitchFamily="18" charset="0"/>
                            </a:rPr>
                            <m:t> </m:t>
                          </m:r>
                          <m:r>
                            <m:rPr>
                              <m:sty m:val="p"/>
                            </m:rPr>
                            <a:rPr lang="en-US">
                              <a:latin typeface="Cambria Math" panose="02040503050406030204" pitchFamily="18" charset="0"/>
                            </a:rPr>
                            <m:t>positives</m:t>
                          </m:r>
                        </m:num>
                        <m:den>
                          <m:r>
                            <m:rPr>
                              <m:sty m:val="p"/>
                            </m:rPr>
                            <a:rPr lang="en-US">
                              <a:latin typeface="Cambria Math" panose="02040503050406030204" pitchFamily="18" charset="0"/>
                            </a:rPr>
                            <m:t>all</m:t>
                          </m:r>
                          <m:r>
                            <a:rPr lang="en-US">
                              <a:latin typeface="Cambria Math" panose="02040503050406030204" pitchFamily="18" charset="0"/>
                            </a:rPr>
                            <m:t> </m:t>
                          </m:r>
                          <m:r>
                            <m:rPr>
                              <m:sty m:val="p"/>
                            </m:rPr>
                            <a:rPr lang="en-US">
                              <a:latin typeface="Cambria Math" panose="02040503050406030204" pitchFamily="18" charset="0"/>
                            </a:rPr>
                            <m:t>condition</m:t>
                          </m:r>
                          <m:r>
                            <a:rPr lang="en-US">
                              <a:latin typeface="Cambria Math" panose="02040503050406030204" pitchFamily="18" charset="0"/>
                            </a:rPr>
                            <m:t> </m:t>
                          </m:r>
                          <m:r>
                            <m:rPr>
                              <m:sty m:val="p"/>
                            </m:rPr>
                            <a:rPr lang="en-US">
                              <a:latin typeface="Cambria Math" panose="02040503050406030204" pitchFamily="18" charset="0"/>
                            </a:rPr>
                            <m:t>positives</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032059" y="3873352"/>
                <a:ext cx="2204130" cy="563296"/>
              </a:xfrm>
              <a:prstGeom prst="rect">
                <a:avLst/>
              </a:prstGeom>
              <a:blipFill>
                <a:blip r:embed="rId4"/>
                <a:stretch>
                  <a:fillRect l="-1714" t="-8889" r="-2286"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826072" y="5438033"/>
                <a:ext cx="2064668" cy="572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a:latin typeface="Cambria Math" panose="02040503050406030204" pitchFamily="18" charset="0"/>
                            </a:rPr>
                            <m:t>2∗</m:t>
                          </m:r>
                          <m:r>
                            <m:rPr>
                              <m:sty m:val="p"/>
                            </m:rPr>
                            <a:rPr lang="en-US">
                              <a:latin typeface="Cambria Math" panose="02040503050406030204" pitchFamily="18" charset="0"/>
                            </a:rPr>
                            <m:t>precision</m:t>
                          </m:r>
                          <m:r>
                            <a:rPr lang="en-US">
                              <a:latin typeface="Cambria Math" panose="02040503050406030204" pitchFamily="18" charset="0"/>
                            </a:rPr>
                            <m:t>∗</m:t>
                          </m:r>
                          <m:r>
                            <m:rPr>
                              <m:sty m:val="p"/>
                            </m:rPr>
                            <a:rPr lang="en-US">
                              <a:latin typeface="Cambria Math" panose="02040503050406030204" pitchFamily="18" charset="0"/>
                            </a:rPr>
                            <m:t>recall</m:t>
                          </m:r>
                        </m:num>
                        <m:den>
                          <m:r>
                            <m:rPr>
                              <m:sty m:val="p"/>
                            </m:rPr>
                            <a:rPr lang="en-US">
                              <a:latin typeface="Cambria Math" panose="02040503050406030204" pitchFamily="18" charset="0"/>
                            </a:rPr>
                            <m:t>precision</m:t>
                          </m:r>
                          <m:r>
                            <a:rPr lang="en-US">
                              <a:latin typeface="Cambria Math" panose="02040503050406030204" pitchFamily="18" charset="0"/>
                            </a:rPr>
                            <m:t>+</m:t>
                          </m:r>
                          <m:r>
                            <m:rPr>
                              <m:sty m:val="p"/>
                            </m:rPr>
                            <a:rPr lang="en-US">
                              <a:latin typeface="Cambria Math" panose="02040503050406030204" pitchFamily="18" charset="0"/>
                            </a:rPr>
                            <m:t>recall</m:t>
                          </m:r>
                        </m:den>
                      </m:f>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1826072" y="5438033"/>
                <a:ext cx="2064668" cy="572593"/>
              </a:xfrm>
              <a:prstGeom prst="rect">
                <a:avLst/>
              </a:prstGeom>
              <a:blipFill>
                <a:blip r:embed="rId5"/>
                <a:stretch>
                  <a:fillRect l="-3086" r="-2469" b="-17391"/>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BB54E6AF-6127-BE43-A33C-E0E20A80C828}"/>
              </a:ext>
            </a:extLst>
          </p:cNvPr>
          <p:cNvGraphicFramePr>
            <a:graphicFrameLocks noGrp="1"/>
          </p:cNvGraphicFramePr>
          <p:nvPr/>
        </p:nvGraphicFramePr>
        <p:xfrm>
          <a:off x="5382118" y="2061544"/>
          <a:ext cx="5611587" cy="3623616"/>
        </p:xfrm>
        <a:graphic>
          <a:graphicData uri="http://schemas.openxmlformats.org/drawingml/2006/table">
            <a:tbl>
              <a:tblPr firstRow="1" bandRow="1">
                <a:tableStyleId>{69CF1AB2-1976-4502-BF36-3FF5EA218861}</a:tableStyleId>
              </a:tblPr>
              <a:tblGrid>
                <a:gridCol w="1870529">
                  <a:extLst>
                    <a:ext uri="{9D8B030D-6E8A-4147-A177-3AD203B41FA5}">
                      <a16:colId xmlns:a16="http://schemas.microsoft.com/office/drawing/2014/main" val="2149793556"/>
                    </a:ext>
                  </a:extLst>
                </a:gridCol>
                <a:gridCol w="1870529">
                  <a:extLst>
                    <a:ext uri="{9D8B030D-6E8A-4147-A177-3AD203B41FA5}">
                      <a16:colId xmlns:a16="http://schemas.microsoft.com/office/drawing/2014/main" val="2069051610"/>
                    </a:ext>
                  </a:extLst>
                </a:gridCol>
                <a:gridCol w="1870529">
                  <a:extLst>
                    <a:ext uri="{9D8B030D-6E8A-4147-A177-3AD203B41FA5}">
                      <a16:colId xmlns:a16="http://schemas.microsoft.com/office/drawing/2014/main" val="2988524503"/>
                    </a:ext>
                  </a:extLst>
                </a:gridCol>
              </a:tblGrid>
              <a:tr h="1207872">
                <a:tc>
                  <a:txBody>
                    <a:bodyPr/>
                    <a:lstStyle/>
                    <a:p>
                      <a:pPr algn="l"/>
                      <a:endParaRPr lang="en-US" sz="17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700" dirty="0"/>
                        <a:t>Condition Positive</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700" dirty="0"/>
                        <a:t>Condition Negative</a:t>
                      </a: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463114"/>
                  </a:ext>
                </a:extLst>
              </a:tr>
              <a:tr h="1207872">
                <a:tc>
                  <a:txBody>
                    <a:bodyPr/>
                    <a:lstStyle/>
                    <a:p>
                      <a:pPr algn="l"/>
                      <a:r>
                        <a:rPr lang="en-US" sz="1700" b="1" dirty="0"/>
                        <a:t>Prediction Positive</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700" dirty="0"/>
                        <a:t>True Positive</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700" dirty="0"/>
                        <a:t>False Positive</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893684502"/>
                  </a:ext>
                </a:extLst>
              </a:tr>
              <a:tr h="1207872">
                <a:tc>
                  <a:txBody>
                    <a:bodyPr/>
                    <a:lstStyle/>
                    <a:p>
                      <a:pPr algn="l"/>
                      <a:r>
                        <a:rPr lang="en-US" sz="1700" b="1" dirty="0"/>
                        <a:t>Prediction Negative</a:t>
                      </a:r>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700" dirty="0"/>
                        <a:t>False Negative</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700" dirty="0"/>
                        <a:t>True</a:t>
                      </a:r>
                      <a:r>
                        <a:rPr lang="en-US" sz="1700" baseline="0" dirty="0"/>
                        <a:t> Negative</a:t>
                      </a:r>
                      <a:endParaRPr lang="en-US" sz="1700" dirty="0"/>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222145267"/>
                  </a:ext>
                </a:extLst>
              </a:tr>
            </a:tbl>
          </a:graphicData>
        </a:graphic>
      </p:graphicFrame>
    </p:spTree>
    <p:extLst>
      <p:ext uri="{BB962C8B-B14F-4D97-AF65-F5344CB8AC3E}">
        <p14:creationId xmlns:p14="http://schemas.microsoft.com/office/powerpoint/2010/main" val="3024929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8B1C46-1517-314A-9596-D4125DF30DC0}"/>
              </a:ext>
            </a:extLst>
          </p:cNvPr>
          <p:cNvPicPr>
            <a:picLocks noChangeAspect="1"/>
          </p:cNvPicPr>
          <p:nvPr/>
        </p:nvPicPr>
        <p:blipFill>
          <a:blip r:embed="rId3"/>
          <a:stretch>
            <a:fillRect/>
          </a:stretch>
        </p:blipFill>
        <p:spPr>
          <a:xfrm>
            <a:off x="981456" y="1371543"/>
            <a:ext cx="10229088" cy="4820484"/>
          </a:xfrm>
          <a:prstGeom prst="rect">
            <a:avLst/>
          </a:prstGeom>
        </p:spPr>
      </p:pic>
      <p:sp>
        <p:nvSpPr>
          <p:cNvPr id="6" name="Title 1">
            <a:extLst>
              <a:ext uri="{FF2B5EF4-FFF2-40B4-BE49-F238E27FC236}">
                <a16:creationId xmlns:a16="http://schemas.microsoft.com/office/drawing/2014/main" id="{3AFFF170-25C0-6E42-B11C-BE761CDD13EF}"/>
              </a:ext>
            </a:extLst>
          </p:cNvPr>
          <p:cNvSpPr txBox="1">
            <a:spLocks/>
          </p:cNvSpPr>
          <p:nvPr/>
        </p:nvSpPr>
        <p:spPr>
          <a:xfrm>
            <a:off x="0" y="228543"/>
            <a:ext cx="12192000" cy="814551"/>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267" dirty="0"/>
              <a:t>RNN Model Outperforms Previous Benchmarks</a:t>
            </a:r>
          </a:p>
        </p:txBody>
      </p:sp>
    </p:spTree>
    <p:extLst>
      <p:ext uri="{BB962C8B-B14F-4D97-AF65-F5344CB8AC3E}">
        <p14:creationId xmlns:p14="http://schemas.microsoft.com/office/powerpoint/2010/main" val="722440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jamanetwork.com/data/Journals/JAMA/935924/joi160132f3.png">
            <a:extLst>
              <a:ext uri="{FF2B5EF4-FFF2-40B4-BE49-F238E27FC236}">
                <a16:creationId xmlns:a16="http://schemas.microsoft.com/office/drawing/2014/main" id="{BB7D50EF-2E2A-4252-8D55-244462730B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215" y="1032733"/>
            <a:ext cx="5293541" cy="524016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4665FEC-FC36-4E61-AA29-662FB532FAA3}"/>
              </a:ext>
            </a:extLst>
          </p:cNvPr>
          <p:cNvSpPr txBox="1"/>
          <p:nvPr/>
        </p:nvSpPr>
        <p:spPr>
          <a:xfrm>
            <a:off x="6019732" y="5903570"/>
            <a:ext cx="2492961" cy="338554"/>
          </a:xfrm>
          <a:prstGeom prst="rect">
            <a:avLst/>
          </a:prstGeom>
          <a:noFill/>
        </p:spPr>
        <p:txBody>
          <a:bodyPr wrap="square" rtlCol="0">
            <a:spAutoFit/>
          </a:bodyPr>
          <a:lstStyle/>
          <a:p>
            <a:r>
              <a:rPr lang="en-US" sz="1600" dirty="0" err="1"/>
              <a:t>Gulshan</a:t>
            </a:r>
            <a:r>
              <a:rPr lang="en-US" sz="1600" dirty="0"/>
              <a:t> et al. </a:t>
            </a:r>
            <a:r>
              <a:rPr lang="en-US" sz="1600" i="1" dirty="0"/>
              <a:t>JAMA </a:t>
            </a:r>
            <a:r>
              <a:rPr lang="en-US" sz="1600" dirty="0"/>
              <a:t>(2016)</a:t>
            </a:r>
          </a:p>
        </p:txBody>
      </p:sp>
      <p:sp>
        <p:nvSpPr>
          <p:cNvPr id="8" name="Rectangle 7">
            <a:extLst>
              <a:ext uri="{FF2B5EF4-FFF2-40B4-BE49-F238E27FC236}">
                <a16:creationId xmlns:a16="http://schemas.microsoft.com/office/drawing/2014/main" id="{DC835377-0274-40B1-8EC6-8F6CC384E8BB}"/>
              </a:ext>
            </a:extLst>
          </p:cNvPr>
          <p:cNvSpPr/>
          <p:nvPr/>
        </p:nvSpPr>
        <p:spPr>
          <a:xfrm>
            <a:off x="2846613" y="2895600"/>
            <a:ext cx="1992087" cy="152029"/>
          </a:xfrm>
          <a:prstGeom prst="rect">
            <a:avLst/>
          </a:prstGeom>
          <a:solidFill>
            <a:srgbClr val="F8F8F1"/>
          </a:solidFill>
          <a:ln>
            <a:solidFill>
              <a:srgbClr val="F8F8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DB04C48-6067-461D-915B-A07327889986}"/>
                  </a:ext>
                </a:extLst>
              </p:cNvPr>
              <p:cNvSpPr txBox="1"/>
              <p:nvPr/>
            </p:nvSpPr>
            <p:spPr>
              <a:xfrm>
                <a:off x="6019732" y="1032733"/>
                <a:ext cx="5792740" cy="6369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sensitivity</m:t>
                      </m:r>
                      <m:r>
                        <m:rPr>
                          <m:nor/>
                        </m:rPr>
                        <a:rPr lang="en-US" sz="2000">
                          <a:latin typeface="Cambria Math" panose="02040503050406030204" pitchFamily="18" charset="0"/>
                        </a:rPr>
                        <m:t> = </m:t>
                      </m:r>
                      <m:f>
                        <m:fPr>
                          <m:ctrlPr>
                            <a:rPr lang="en-US" sz="2000" i="1">
                              <a:latin typeface="Cambria Math" panose="02040503050406030204" pitchFamily="18" charset="0"/>
                            </a:rPr>
                          </m:ctrlPr>
                        </m:fPr>
                        <m:num>
                          <m:r>
                            <m:rPr>
                              <m:nor/>
                            </m:rPr>
                            <a:rPr lang="en-US" sz="2000">
                              <a:latin typeface="Cambria Math" panose="02040503050406030204" pitchFamily="18" charset="0"/>
                            </a:rPr>
                            <m:t>number</m:t>
                          </m:r>
                          <m:r>
                            <m:rPr>
                              <m:nor/>
                            </m:rPr>
                            <a:rPr lang="en-US" sz="2000">
                              <a:latin typeface="Cambria Math" panose="02040503050406030204" pitchFamily="18" charset="0"/>
                            </a:rPr>
                            <m:t> </m:t>
                          </m:r>
                          <m:r>
                            <m:rPr>
                              <m:nor/>
                            </m:rPr>
                            <a:rPr lang="en-US" sz="2000">
                              <a:latin typeface="Cambria Math" panose="02040503050406030204" pitchFamily="18" charset="0"/>
                            </a:rPr>
                            <m:t>of</m:t>
                          </m:r>
                          <m:r>
                            <m:rPr>
                              <m:nor/>
                            </m:rPr>
                            <a:rPr lang="en-US" sz="2000">
                              <a:latin typeface="Cambria Math" panose="02040503050406030204" pitchFamily="18" charset="0"/>
                            </a:rPr>
                            <m:t> </m:t>
                          </m:r>
                          <m:r>
                            <m:rPr>
                              <m:nor/>
                            </m:rPr>
                            <a:rPr lang="en-US" sz="2000">
                              <a:latin typeface="Cambria Math" panose="02040503050406030204" pitchFamily="18" charset="0"/>
                            </a:rPr>
                            <m:t>true</m:t>
                          </m:r>
                          <m:r>
                            <m:rPr>
                              <m:nor/>
                            </m:rPr>
                            <a:rPr lang="en-US" sz="2000">
                              <a:latin typeface="Cambria Math" panose="02040503050406030204" pitchFamily="18" charset="0"/>
                            </a:rPr>
                            <m:t> </m:t>
                          </m:r>
                          <m:r>
                            <m:rPr>
                              <m:nor/>
                            </m:rPr>
                            <a:rPr lang="en-US" sz="2000">
                              <a:latin typeface="Cambria Math" panose="02040503050406030204" pitchFamily="18" charset="0"/>
                            </a:rPr>
                            <m:t>positives</m:t>
                          </m:r>
                        </m:num>
                        <m:den>
                          <m:r>
                            <m:rPr>
                              <m:nor/>
                            </m:rPr>
                            <a:rPr lang="en-US" sz="2000">
                              <a:latin typeface="Cambria Math" panose="02040503050406030204" pitchFamily="18" charset="0"/>
                            </a:rPr>
                            <m:t>total</m:t>
                          </m:r>
                          <m:r>
                            <m:rPr>
                              <m:nor/>
                            </m:rPr>
                            <a:rPr lang="en-US" sz="2000">
                              <a:latin typeface="Cambria Math" panose="02040503050406030204" pitchFamily="18" charset="0"/>
                            </a:rPr>
                            <m:t> </m:t>
                          </m:r>
                          <m:r>
                            <m:rPr>
                              <m:nor/>
                            </m:rPr>
                            <a:rPr lang="en-US" sz="2000">
                              <a:latin typeface="Cambria Math" panose="02040503050406030204" pitchFamily="18" charset="0"/>
                            </a:rPr>
                            <m:t>number</m:t>
                          </m:r>
                          <m:r>
                            <m:rPr>
                              <m:nor/>
                            </m:rPr>
                            <a:rPr lang="en-US" sz="2000">
                              <a:latin typeface="Cambria Math" panose="02040503050406030204" pitchFamily="18" charset="0"/>
                            </a:rPr>
                            <m:t> </m:t>
                          </m:r>
                          <m:r>
                            <m:rPr>
                              <m:nor/>
                            </m:rPr>
                            <a:rPr lang="en-US" sz="2000">
                              <a:latin typeface="Cambria Math" panose="02040503050406030204" pitchFamily="18" charset="0"/>
                            </a:rPr>
                            <m:t>of</m:t>
                          </m:r>
                          <m:r>
                            <m:rPr>
                              <m:nor/>
                            </m:rPr>
                            <a:rPr lang="en-US" sz="2000">
                              <a:latin typeface="Cambria Math" panose="02040503050406030204" pitchFamily="18" charset="0"/>
                            </a:rPr>
                            <m:t> </m:t>
                          </m:r>
                          <m:r>
                            <m:rPr>
                              <m:nor/>
                            </m:rPr>
                            <a:rPr lang="en-US" sz="2000">
                              <a:latin typeface="Cambria Math" panose="02040503050406030204" pitchFamily="18" charset="0"/>
                            </a:rPr>
                            <m:t>positives</m:t>
                          </m:r>
                          <m:r>
                            <m:rPr>
                              <m:nor/>
                            </m:rPr>
                            <a:rPr lang="en-US" sz="2000">
                              <a:latin typeface="Cambria Math" panose="02040503050406030204" pitchFamily="18" charset="0"/>
                            </a:rPr>
                            <m:t> </m:t>
                          </m:r>
                          <m:r>
                            <m:rPr>
                              <m:nor/>
                            </m:rPr>
                            <a:rPr lang="en-US" sz="2000">
                              <a:latin typeface="Cambria Math" panose="02040503050406030204" pitchFamily="18" charset="0"/>
                            </a:rPr>
                            <m:t>in</m:t>
                          </m:r>
                          <m:r>
                            <m:rPr>
                              <m:nor/>
                            </m:rPr>
                            <a:rPr lang="en-US" sz="2000">
                              <a:latin typeface="Cambria Math" panose="02040503050406030204" pitchFamily="18" charset="0"/>
                            </a:rPr>
                            <m:t> </m:t>
                          </m:r>
                          <m:r>
                            <m:rPr>
                              <m:nor/>
                            </m:rPr>
                            <a:rPr lang="en-US" sz="2000">
                              <a:latin typeface="Cambria Math" panose="02040503050406030204" pitchFamily="18" charset="0"/>
                            </a:rPr>
                            <m:t>the</m:t>
                          </m:r>
                          <m:r>
                            <m:rPr>
                              <m:nor/>
                            </m:rPr>
                            <a:rPr lang="en-US" sz="2000">
                              <a:latin typeface="Cambria Math" panose="02040503050406030204" pitchFamily="18" charset="0"/>
                            </a:rPr>
                            <m:t> </m:t>
                          </m:r>
                          <m:r>
                            <m:rPr>
                              <m:nor/>
                            </m:rPr>
                            <a:rPr lang="en-US" sz="2000">
                              <a:latin typeface="Cambria Math" panose="02040503050406030204" pitchFamily="18" charset="0"/>
                            </a:rPr>
                            <m:t>dataset</m:t>
                          </m:r>
                        </m:den>
                      </m:f>
                    </m:oMath>
                  </m:oMathPara>
                </a14:m>
                <a:endParaRPr lang="en-US" sz="2000" dirty="0"/>
              </a:p>
            </p:txBody>
          </p:sp>
        </mc:Choice>
        <mc:Fallback>
          <p:sp>
            <p:nvSpPr>
              <p:cNvPr id="5" name="TextBox 4">
                <a:extLst>
                  <a:ext uri="{FF2B5EF4-FFF2-40B4-BE49-F238E27FC236}">
                    <a16:creationId xmlns:a16="http://schemas.microsoft.com/office/drawing/2014/main" id="{6DB04C48-6067-461D-915B-A07327889986}"/>
                  </a:ext>
                </a:extLst>
              </p:cNvPr>
              <p:cNvSpPr txBox="1">
                <a:spLocks noRot="1" noChangeAspect="1" noMove="1" noResize="1" noEditPoints="1" noAdjustHandles="1" noChangeArrowheads="1" noChangeShapeType="1" noTextEdit="1"/>
              </p:cNvSpPr>
              <p:nvPr/>
            </p:nvSpPr>
            <p:spPr>
              <a:xfrm>
                <a:off x="6019732" y="1032733"/>
                <a:ext cx="5792740" cy="636969"/>
              </a:xfrm>
              <a:prstGeom prst="rect">
                <a:avLst/>
              </a:prstGeom>
              <a:blipFill>
                <a:blip r:embed="rId4"/>
                <a:stretch>
                  <a:fillRect l="-875" t="-5882" r="-438" b="-196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F228F212-AB83-46A6-A156-FFA279BBB0D0}"/>
                  </a:ext>
                </a:extLst>
              </p:cNvPr>
              <p:cNvSpPr txBox="1"/>
              <p:nvPr/>
            </p:nvSpPr>
            <p:spPr>
              <a:xfrm>
                <a:off x="6019732" y="2433838"/>
                <a:ext cx="5832814" cy="6390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sz="2000">
                          <a:latin typeface="Cambria Math" panose="02040503050406030204" pitchFamily="18" charset="0"/>
                        </a:rPr>
                        <m:t>specificity</m:t>
                      </m:r>
                      <m:r>
                        <m:rPr>
                          <m:nor/>
                        </m:rPr>
                        <a:rPr lang="en-US" sz="2000">
                          <a:latin typeface="Cambria Math" panose="02040503050406030204" pitchFamily="18" charset="0"/>
                        </a:rPr>
                        <m:t> = </m:t>
                      </m:r>
                      <m:f>
                        <m:fPr>
                          <m:ctrlPr>
                            <a:rPr lang="en-US" sz="2000" i="1">
                              <a:latin typeface="Cambria Math" panose="02040503050406030204" pitchFamily="18" charset="0"/>
                            </a:rPr>
                          </m:ctrlPr>
                        </m:fPr>
                        <m:num>
                          <m:r>
                            <m:rPr>
                              <m:nor/>
                            </m:rPr>
                            <a:rPr lang="en-US" sz="2000">
                              <a:latin typeface="Cambria Math" panose="02040503050406030204" pitchFamily="18" charset="0"/>
                            </a:rPr>
                            <m:t>number</m:t>
                          </m:r>
                          <m:r>
                            <m:rPr>
                              <m:nor/>
                            </m:rPr>
                            <a:rPr lang="en-US" sz="2000">
                              <a:latin typeface="Cambria Math" panose="02040503050406030204" pitchFamily="18" charset="0"/>
                            </a:rPr>
                            <m:t> </m:t>
                          </m:r>
                          <m:r>
                            <m:rPr>
                              <m:nor/>
                            </m:rPr>
                            <a:rPr lang="en-US" sz="2000">
                              <a:latin typeface="Cambria Math" panose="02040503050406030204" pitchFamily="18" charset="0"/>
                            </a:rPr>
                            <m:t>of</m:t>
                          </m:r>
                          <m:r>
                            <m:rPr>
                              <m:nor/>
                            </m:rPr>
                            <a:rPr lang="en-US" sz="2000">
                              <a:latin typeface="Cambria Math" panose="02040503050406030204" pitchFamily="18" charset="0"/>
                            </a:rPr>
                            <m:t> </m:t>
                          </m:r>
                          <m:r>
                            <m:rPr>
                              <m:nor/>
                            </m:rPr>
                            <a:rPr lang="en-US" sz="2000">
                              <a:latin typeface="Cambria Math" panose="02040503050406030204" pitchFamily="18" charset="0"/>
                            </a:rPr>
                            <m:t>true</m:t>
                          </m:r>
                          <m:r>
                            <m:rPr>
                              <m:nor/>
                            </m:rPr>
                            <a:rPr lang="en-US" sz="2000">
                              <a:latin typeface="Cambria Math" panose="02040503050406030204" pitchFamily="18" charset="0"/>
                            </a:rPr>
                            <m:t> </m:t>
                          </m:r>
                          <m:r>
                            <m:rPr>
                              <m:nor/>
                            </m:rPr>
                            <a:rPr lang="en-US" sz="2000">
                              <a:latin typeface="Cambria Math" panose="02040503050406030204" pitchFamily="18" charset="0"/>
                            </a:rPr>
                            <m:t>negatives</m:t>
                          </m:r>
                        </m:num>
                        <m:den>
                          <m:r>
                            <m:rPr>
                              <m:nor/>
                            </m:rPr>
                            <a:rPr lang="en-US" sz="2000">
                              <a:latin typeface="Cambria Math" panose="02040503050406030204" pitchFamily="18" charset="0"/>
                            </a:rPr>
                            <m:t>total</m:t>
                          </m:r>
                          <m:r>
                            <m:rPr>
                              <m:nor/>
                            </m:rPr>
                            <a:rPr lang="en-US" sz="2000">
                              <a:latin typeface="Cambria Math" panose="02040503050406030204" pitchFamily="18" charset="0"/>
                            </a:rPr>
                            <m:t> </m:t>
                          </m:r>
                          <m:r>
                            <m:rPr>
                              <m:nor/>
                            </m:rPr>
                            <a:rPr lang="en-US" sz="2000">
                              <a:latin typeface="Cambria Math" panose="02040503050406030204" pitchFamily="18" charset="0"/>
                            </a:rPr>
                            <m:t>number</m:t>
                          </m:r>
                          <m:r>
                            <m:rPr>
                              <m:nor/>
                            </m:rPr>
                            <a:rPr lang="en-US" sz="2000">
                              <a:latin typeface="Cambria Math" panose="02040503050406030204" pitchFamily="18" charset="0"/>
                            </a:rPr>
                            <m:t> </m:t>
                          </m:r>
                          <m:r>
                            <m:rPr>
                              <m:nor/>
                            </m:rPr>
                            <a:rPr lang="en-US" sz="2000">
                              <a:latin typeface="Cambria Math" panose="02040503050406030204" pitchFamily="18" charset="0"/>
                            </a:rPr>
                            <m:t>of</m:t>
                          </m:r>
                          <m:r>
                            <m:rPr>
                              <m:nor/>
                            </m:rPr>
                            <a:rPr lang="en-US" sz="2000">
                              <a:latin typeface="Cambria Math" panose="02040503050406030204" pitchFamily="18" charset="0"/>
                            </a:rPr>
                            <m:t> </m:t>
                          </m:r>
                          <m:r>
                            <m:rPr>
                              <m:nor/>
                            </m:rPr>
                            <a:rPr lang="en-US" sz="2000">
                              <a:latin typeface="Cambria Math" panose="02040503050406030204" pitchFamily="18" charset="0"/>
                            </a:rPr>
                            <m:t>negatives</m:t>
                          </m:r>
                          <m:r>
                            <m:rPr>
                              <m:nor/>
                            </m:rPr>
                            <a:rPr lang="en-US" sz="2000">
                              <a:latin typeface="Cambria Math" panose="02040503050406030204" pitchFamily="18" charset="0"/>
                            </a:rPr>
                            <m:t> </m:t>
                          </m:r>
                          <m:r>
                            <m:rPr>
                              <m:nor/>
                            </m:rPr>
                            <a:rPr lang="en-US" sz="2000">
                              <a:latin typeface="Cambria Math" panose="02040503050406030204" pitchFamily="18" charset="0"/>
                            </a:rPr>
                            <m:t>in</m:t>
                          </m:r>
                          <m:r>
                            <m:rPr>
                              <m:nor/>
                            </m:rPr>
                            <a:rPr lang="en-US" sz="2000">
                              <a:latin typeface="Cambria Math" panose="02040503050406030204" pitchFamily="18" charset="0"/>
                            </a:rPr>
                            <m:t> </m:t>
                          </m:r>
                          <m:r>
                            <m:rPr>
                              <m:nor/>
                            </m:rPr>
                            <a:rPr lang="en-US" sz="2000">
                              <a:latin typeface="Cambria Math" panose="02040503050406030204" pitchFamily="18" charset="0"/>
                            </a:rPr>
                            <m:t>the</m:t>
                          </m:r>
                          <m:r>
                            <m:rPr>
                              <m:nor/>
                            </m:rPr>
                            <a:rPr lang="en-US" sz="2000">
                              <a:latin typeface="Cambria Math" panose="02040503050406030204" pitchFamily="18" charset="0"/>
                            </a:rPr>
                            <m:t> </m:t>
                          </m:r>
                          <m:r>
                            <m:rPr>
                              <m:nor/>
                            </m:rPr>
                            <a:rPr lang="en-US" sz="2000">
                              <a:latin typeface="Cambria Math" panose="02040503050406030204" pitchFamily="18" charset="0"/>
                            </a:rPr>
                            <m:t>dataset</m:t>
                          </m:r>
                        </m:den>
                      </m:f>
                    </m:oMath>
                  </m:oMathPara>
                </a14:m>
                <a:endParaRPr lang="en-US" sz="2000" dirty="0"/>
              </a:p>
            </p:txBody>
          </p:sp>
        </mc:Choice>
        <mc:Fallback>
          <p:sp>
            <p:nvSpPr>
              <p:cNvPr id="10" name="TextBox 9">
                <a:extLst>
                  <a:ext uri="{FF2B5EF4-FFF2-40B4-BE49-F238E27FC236}">
                    <a16:creationId xmlns:a16="http://schemas.microsoft.com/office/drawing/2014/main" id="{F228F212-AB83-46A6-A156-FFA279BBB0D0}"/>
                  </a:ext>
                </a:extLst>
              </p:cNvPr>
              <p:cNvSpPr txBox="1">
                <a:spLocks noRot="1" noChangeAspect="1" noMove="1" noResize="1" noEditPoints="1" noAdjustHandles="1" noChangeArrowheads="1" noChangeShapeType="1" noTextEdit="1"/>
              </p:cNvSpPr>
              <p:nvPr/>
            </p:nvSpPr>
            <p:spPr>
              <a:xfrm>
                <a:off x="6019732" y="2433838"/>
                <a:ext cx="5832814" cy="639086"/>
              </a:xfrm>
              <a:prstGeom prst="rect">
                <a:avLst/>
              </a:prstGeom>
              <a:blipFill>
                <a:blip r:embed="rId5"/>
                <a:stretch>
                  <a:fillRect l="-870" t="-10000" r="-652" b="-18000"/>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FB27F6FB-1D2F-4570-A098-9D6BCB6E4744}"/>
              </a:ext>
            </a:extLst>
          </p:cNvPr>
          <p:cNvSpPr txBox="1"/>
          <p:nvPr/>
        </p:nvSpPr>
        <p:spPr>
          <a:xfrm>
            <a:off x="2308852" y="36583"/>
            <a:ext cx="7526612" cy="492443"/>
          </a:xfrm>
          <a:prstGeom prst="rect">
            <a:avLst/>
          </a:prstGeom>
          <a:noFill/>
        </p:spPr>
        <p:txBody>
          <a:bodyPr wrap="none" rtlCol="0">
            <a:spAutoFit/>
          </a:bodyPr>
          <a:lstStyle/>
          <a:p>
            <a:r>
              <a:rPr lang="en-US" sz="2600" b="1" dirty="0"/>
              <a:t>Deep Learning for Diabetic Retinopathy Classification</a:t>
            </a:r>
          </a:p>
        </p:txBody>
      </p:sp>
      <p:sp>
        <p:nvSpPr>
          <p:cNvPr id="2" name="TextBox 1">
            <a:extLst>
              <a:ext uri="{FF2B5EF4-FFF2-40B4-BE49-F238E27FC236}">
                <a16:creationId xmlns:a16="http://schemas.microsoft.com/office/drawing/2014/main" id="{ED96BE60-B119-2146-89B2-8ED62AE20BA6}"/>
              </a:ext>
            </a:extLst>
          </p:cNvPr>
          <p:cNvSpPr txBox="1"/>
          <p:nvPr/>
        </p:nvSpPr>
        <p:spPr>
          <a:xfrm>
            <a:off x="7066407" y="4009292"/>
            <a:ext cx="3739463" cy="1200329"/>
          </a:xfrm>
          <a:prstGeom prst="rect">
            <a:avLst/>
          </a:prstGeom>
          <a:noFill/>
        </p:spPr>
        <p:txBody>
          <a:bodyPr wrap="square" rtlCol="0">
            <a:spAutoFit/>
          </a:bodyPr>
          <a:lstStyle/>
          <a:p>
            <a:r>
              <a:rPr lang="en-US" u="sng" dirty="0"/>
              <a:t>Choose an operating point:</a:t>
            </a:r>
          </a:p>
          <a:p>
            <a:endParaRPr lang="en-US" u="sng" dirty="0"/>
          </a:p>
          <a:p>
            <a:r>
              <a:rPr lang="en-US" dirty="0"/>
              <a:t>Are we more concerned about false positives, or false negatives?</a:t>
            </a:r>
          </a:p>
        </p:txBody>
      </p:sp>
    </p:spTree>
    <p:extLst>
      <p:ext uri="{BB962C8B-B14F-4D97-AF65-F5344CB8AC3E}">
        <p14:creationId xmlns:p14="http://schemas.microsoft.com/office/powerpoint/2010/main" val="1161222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88F89-1BFE-9A42-A60A-3E83330E222A}"/>
              </a:ext>
            </a:extLst>
          </p:cNvPr>
          <p:cNvSpPr>
            <a:spLocks noGrp="1"/>
          </p:cNvSpPr>
          <p:nvPr>
            <p:ph type="title"/>
          </p:nvPr>
        </p:nvSpPr>
        <p:spPr/>
        <p:txBody>
          <a:bodyPr>
            <a:normAutofit fontScale="90000"/>
          </a:bodyPr>
          <a:lstStyle/>
          <a:p>
            <a:r>
              <a:rPr lang="en-US" dirty="0"/>
              <a:t>“ground truth” in Model </a:t>
            </a:r>
            <a:r>
              <a:rPr lang="en-US" dirty="0" err="1"/>
              <a:t>EValuation</a:t>
            </a:r>
            <a:endParaRPr lang="en-US" dirty="0"/>
          </a:p>
        </p:txBody>
      </p:sp>
      <p:sp>
        <p:nvSpPr>
          <p:cNvPr id="3" name="Text Placeholder 2">
            <a:extLst>
              <a:ext uri="{FF2B5EF4-FFF2-40B4-BE49-F238E27FC236}">
                <a16:creationId xmlns:a16="http://schemas.microsoft.com/office/drawing/2014/main" id="{DF17E686-9A4D-CF4E-9766-57F0FD954BEE}"/>
              </a:ext>
            </a:extLst>
          </p:cNvPr>
          <p:cNvSpPr>
            <a:spLocks noGrp="1"/>
          </p:cNvSpPr>
          <p:nvPr>
            <p:ph type="body" idx="1"/>
          </p:nvPr>
        </p:nvSpPr>
        <p:spPr/>
        <p:txBody>
          <a:bodyPr/>
          <a:lstStyle/>
          <a:p>
            <a:r>
              <a:rPr lang="en-US" dirty="0"/>
              <a:t>Sequential Models in Practice</a:t>
            </a:r>
          </a:p>
        </p:txBody>
      </p:sp>
    </p:spTree>
    <p:extLst>
      <p:ext uri="{BB962C8B-B14F-4D97-AF65-F5344CB8AC3E}">
        <p14:creationId xmlns:p14="http://schemas.microsoft.com/office/powerpoint/2010/main" val="1212202391"/>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3168</TotalTime>
  <Words>2367</Words>
  <Application>Microsoft Macintosh PowerPoint</Application>
  <PresentationFormat>Widescreen</PresentationFormat>
  <Paragraphs>334</Paragraphs>
  <Slides>28</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Calibri</vt:lpstr>
      <vt:lpstr>Cambria Math</vt:lpstr>
      <vt:lpstr>Courier New</vt:lpstr>
      <vt:lpstr>Helvetica</vt:lpstr>
      <vt:lpstr>Helvetica Neue</vt:lpstr>
      <vt:lpstr>Inherit</vt:lpstr>
      <vt:lpstr>Lora</vt:lpstr>
      <vt:lpstr>NimbusRomNo9L</vt:lpstr>
      <vt:lpstr>1_Office Theme</vt:lpstr>
      <vt:lpstr>Sequences and Time-Series in Medicine  July 25, 2020</vt:lpstr>
      <vt:lpstr>The Easy Case… WE just evaluate performance</vt:lpstr>
      <vt:lpstr>Deidentification of Patient Notes</vt:lpstr>
      <vt:lpstr>Train, Validation, Test</vt:lpstr>
      <vt:lpstr>Examples of PHI Identified by the RNN</vt:lpstr>
      <vt:lpstr>Evaluation Metrics</vt:lpstr>
      <vt:lpstr>PowerPoint Presentation</vt:lpstr>
      <vt:lpstr>PowerPoint Presentation</vt:lpstr>
      <vt:lpstr>“ground truth” in Model EValuation</vt:lpstr>
      <vt:lpstr>Predict Hypoxemia  during Surgery</vt:lpstr>
      <vt:lpstr>PowerPoint Presentation</vt:lpstr>
      <vt:lpstr>Comparison to Experts</vt:lpstr>
      <vt:lpstr>Is this a fair comparison?</vt:lpstr>
      <vt:lpstr>Predict Risk of Requiring Surgery</vt:lpstr>
      <vt:lpstr>Was the Decision We’re Learning from Correct?</vt:lpstr>
      <vt:lpstr>Early Autism  Risk Prediction</vt:lpstr>
      <vt:lpstr>We’re Making Good Predictions… Now What do we do?</vt:lpstr>
      <vt:lpstr>Silent Deployment</vt:lpstr>
      <vt:lpstr>Passive Intervention (Dashboard)</vt:lpstr>
      <vt:lpstr>Sepsis Watch Dashboard</vt:lpstr>
      <vt:lpstr>Active Intervention</vt:lpstr>
      <vt:lpstr>Active Intervention</vt:lpstr>
      <vt:lpstr>Let the market decide… ??</vt:lpstr>
      <vt:lpstr>We Know What to do, but When do we do it?</vt:lpstr>
      <vt:lpstr>Clinically Meaningful Performance Measures</vt:lpstr>
      <vt:lpstr>When do we intervene?</vt:lpstr>
      <vt:lpstr>When do we intervene?</vt:lpstr>
      <vt:lpstr>Discussion Topics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Clinical Time Series  +DS In-Person Learning Experience (IPLE) January 31, 2019</dc:title>
  <dc:creator>Matthew Engelhard, M.D., Ph.D.</dc:creator>
  <cp:lastModifiedBy>Matthew Engelhard, M.D., Ph.D.</cp:lastModifiedBy>
  <cp:revision>77</cp:revision>
  <dcterms:created xsi:type="dcterms:W3CDTF">2019-01-30T01:26:12Z</dcterms:created>
  <dcterms:modified xsi:type="dcterms:W3CDTF">2020-07-25T07:32:33Z</dcterms:modified>
</cp:coreProperties>
</file>